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7" r:id="rId2"/>
    <p:sldId id="258" r:id="rId3"/>
    <p:sldId id="259" r:id="rId4"/>
    <p:sldId id="261"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2" d="100"/>
          <a:sy n="132" d="100"/>
        </p:scale>
        <p:origin x="-1776" y="-11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EF2F81-F795-47FB-9025-5CAB1CBA169A}" type="datetimeFigureOut">
              <a:rPr lang="en-US" smtClean="0"/>
              <a:t>3/26/15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1E7B97-6639-41AE-99CC-4860D6A129E5}" type="slidenum">
              <a:rPr lang="en-US" smtClean="0"/>
              <a:t>‹#›</a:t>
            </a:fld>
            <a:endParaRPr lang="en-US"/>
          </a:p>
        </p:txBody>
      </p:sp>
    </p:spTree>
    <p:extLst>
      <p:ext uri="{BB962C8B-B14F-4D97-AF65-F5344CB8AC3E}">
        <p14:creationId xmlns:p14="http://schemas.microsoft.com/office/powerpoint/2010/main" val="1869010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1A5F805-67B8-4858-9764-296BA99C5BF5}" type="slidenum">
              <a:rPr lang="en-US"/>
              <a:pPr>
                <a:defRPr/>
              </a:pPr>
              <a:t>1</a:t>
            </a:fld>
            <a:endParaRPr lang="en-US" dirty="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Welcome- Thank you for having me-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A39A9A4-F554-459D-A291-849E8060BC9E}" type="slidenum">
              <a:rPr lang="en-US"/>
              <a:pPr>
                <a:defRPr/>
              </a:pPr>
              <a:t>2</a:t>
            </a:fld>
            <a:endParaRPr lang="en-US" dirty="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E18F7A-B273-4A81-B081-7A4D144E04CC}" type="datetimeFigureOut">
              <a:rPr lang="en-US" smtClean="0"/>
              <a:t>3/26/15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238A86E3-44B7-474E-8BD3-CDEAE0B8D751}"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E18F7A-B273-4A81-B081-7A4D144E04CC}" type="datetimeFigureOut">
              <a:rPr lang="en-US" smtClean="0"/>
              <a:t>3/26/15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8A86E3-44B7-474E-8BD3-CDEAE0B8D75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E18F7A-B273-4A81-B081-7A4D144E04CC}" type="datetimeFigureOut">
              <a:rPr lang="en-US" smtClean="0"/>
              <a:t>3/26/15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8A86E3-44B7-474E-8BD3-CDEAE0B8D75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E18F7A-B273-4A81-B081-7A4D144E04CC}" type="datetimeFigureOut">
              <a:rPr lang="en-US" smtClean="0"/>
              <a:t>3/26/15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8A86E3-44B7-474E-8BD3-CDEAE0B8D75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E18F7A-B273-4A81-B081-7A4D144E04CC}" type="datetimeFigureOut">
              <a:rPr lang="en-US" smtClean="0"/>
              <a:t>3/26/15</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8A86E3-44B7-474E-8BD3-CDEAE0B8D751}"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EE18F7A-B273-4A81-B081-7A4D144E04CC}" type="datetimeFigureOut">
              <a:rPr lang="en-US" smtClean="0"/>
              <a:t>3/26/15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8A86E3-44B7-474E-8BD3-CDEAE0B8D75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EE18F7A-B273-4A81-B081-7A4D144E04CC}" type="datetimeFigureOut">
              <a:rPr lang="en-US" smtClean="0"/>
              <a:t>3/26/15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8A86E3-44B7-474E-8BD3-CDEAE0B8D75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E18F7A-B273-4A81-B081-7A4D144E04CC}" type="datetimeFigureOut">
              <a:rPr lang="en-US" smtClean="0"/>
              <a:t>3/26/15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8A86E3-44B7-474E-8BD3-CDEAE0B8D75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2EE18F7A-B273-4A81-B081-7A4D144E04CC}" type="datetimeFigureOut">
              <a:rPr lang="en-US" smtClean="0"/>
              <a:t>3/26/15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8A86E3-44B7-474E-8BD3-CDEAE0B8D75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EE18F7A-B273-4A81-B081-7A4D144E04CC}" type="datetimeFigureOut">
              <a:rPr lang="en-US" smtClean="0"/>
              <a:t>3/26/15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8A86E3-44B7-474E-8BD3-CDEAE0B8D751}"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2EE18F7A-B273-4A81-B081-7A4D144E04CC}" type="datetimeFigureOut">
              <a:rPr lang="en-US" smtClean="0"/>
              <a:t>3/26/15</a:t>
            </a:fld>
            <a:endParaRPr lang="en-US"/>
          </a:p>
        </p:txBody>
      </p:sp>
      <p:sp>
        <p:nvSpPr>
          <p:cNvPr id="7" name="Slide Number Placeholder 6"/>
          <p:cNvSpPr>
            <a:spLocks noGrp="1"/>
          </p:cNvSpPr>
          <p:nvPr>
            <p:ph type="sldNum" sz="quarter" idx="12"/>
          </p:nvPr>
        </p:nvSpPr>
        <p:spPr/>
        <p:txBody>
          <a:bodyPr/>
          <a:lstStyle/>
          <a:p>
            <a:fld id="{238A86E3-44B7-474E-8BD3-CDEAE0B8D751}"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2EE18F7A-B273-4A81-B081-7A4D144E04CC}" type="datetimeFigureOut">
              <a:rPr lang="en-US" smtClean="0"/>
              <a:t>3/26/15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238A86E3-44B7-474E-8BD3-CDEAE0B8D751}"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subTitle" idx="1"/>
          </p:nvPr>
        </p:nvSpPr>
        <p:spPr>
          <a:xfrm>
            <a:off x="642805" y="4572000"/>
            <a:ext cx="6553200" cy="685800"/>
          </a:xfrm>
        </p:spPr>
        <p:txBody>
          <a:bodyPr wrap="none">
            <a:noAutofit/>
          </a:bodyPr>
          <a:lstStyle/>
          <a:p>
            <a:pPr>
              <a:lnSpc>
                <a:spcPct val="90000"/>
              </a:lnSpc>
              <a:defRPr/>
            </a:pPr>
            <a:r>
              <a:rPr lang="en-US" sz="1200" b="1" dirty="0" smtClean="0">
                <a:solidFill>
                  <a:srgbClr val="000000"/>
                </a:solidFill>
                <a:latin typeface="Comic Sans MS" pitchFamily="66" charset="0"/>
              </a:rPr>
              <a:t>Know your strengths</a:t>
            </a:r>
          </a:p>
          <a:p>
            <a:pPr>
              <a:lnSpc>
                <a:spcPct val="90000"/>
              </a:lnSpc>
              <a:defRPr/>
            </a:pPr>
            <a:r>
              <a:rPr lang="en-US" sz="1200" b="1" dirty="0" smtClean="0">
                <a:solidFill>
                  <a:srgbClr val="000000"/>
                </a:solidFill>
                <a:latin typeface="Comic Sans MS" pitchFamily="66" charset="0"/>
              </a:rPr>
              <a:t>Be able to identify your challenges</a:t>
            </a:r>
          </a:p>
          <a:p>
            <a:pPr>
              <a:lnSpc>
                <a:spcPct val="90000"/>
              </a:lnSpc>
              <a:defRPr/>
            </a:pPr>
            <a:r>
              <a:rPr lang="en-US" sz="1200" b="1" dirty="0" smtClean="0">
                <a:solidFill>
                  <a:srgbClr val="000000"/>
                </a:solidFill>
                <a:latin typeface="Comic Sans MS" pitchFamily="66" charset="0"/>
              </a:rPr>
              <a:t>Understand your accommodation needs</a:t>
            </a:r>
          </a:p>
        </p:txBody>
      </p:sp>
      <p:sp>
        <p:nvSpPr>
          <p:cNvPr id="2052" name="Rectangle 4"/>
          <p:cNvSpPr>
            <a:spLocks noGrp="1" noChangeArrowheads="1"/>
          </p:cNvSpPr>
          <p:nvPr>
            <p:ph type="ctrTitle"/>
          </p:nvPr>
        </p:nvSpPr>
        <p:spPr>
          <a:xfrm>
            <a:off x="685800" y="3048000"/>
            <a:ext cx="6400800" cy="1066800"/>
          </a:xfrm>
        </p:spPr>
        <p:txBody>
          <a:bodyPr>
            <a:normAutofit/>
          </a:bodyPr>
          <a:lstStyle/>
          <a:p>
            <a:pPr>
              <a:defRPr/>
            </a:pPr>
            <a:r>
              <a:rPr lang="en-US" sz="3200" b="1" dirty="0" smtClean="0">
                <a:solidFill>
                  <a:srgbClr val="000000"/>
                </a:solidFill>
                <a:effectLst>
                  <a:outerShdw blurRad="38100" dist="38100" dir="2700000" algn="tl">
                    <a:srgbClr val="FFFFFF"/>
                  </a:outerShdw>
                </a:effectLst>
                <a:latin typeface="Comic Sans MS" pitchFamily="66" charset="0"/>
              </a:rPr>
              <a:t>Being a Self Advocate </a:t>
            </a:r>
          </a:p>
        </p:txBody>
      </p:sp>
      <p:sp>
        <p:nvSpPr>
          <p:cNvPr id="3076" name="Text Box 6"/>
          <p:cNvSpPr txBox="1">
            <a:spLocks noChangeArrowheads="1"/>
          </p:cNvSpPr>
          <p:nvPr/>
        </p:nvSpPr>
        <p:spPr bwMode="auto">
          <a:xfrm rot="-5400000">
            <a:off x="-3199606" y="3201194"/>
            <a:ext cx="6856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rgbClr val="000000"/>
                </a:solidFill>
                <a:latin typeface="Tahoma" pitchFamily="34" charset="0"/>
              </a:defRPr>
            </a:lvl1pPr>
            <a:lvl2pPr marL="742950" indent="-285750">
              <a:defRPr kumimoji="1" sz="3200">
                <a:solidFill>
                  <a:srgbClr val="000000"/>
                </a:solidFill>
                <a:latin typeface="Tahoma" pitchFamily="34" charset="0"/>
              </a:defRPr>
            </a:lvl2pPr>
            <a:lvl3pPr marL="1143000" indent="-228600">
              <a:defRPr kumimoji="1" sz="3200">
                <a:solidFill>
                  <a:srgbClr val="000000"/>
                </a:solidFill>
                <a:latin typeface="Tahoma" pitchFamily="34" charset="0"/>
              </a:defRPr>
            </a:lvl3pPr>
            <a:lvl4pPr marL="1600200" indent="-228600">
              <a:defRPr kumimoji="1" sz="3200">
                <a:solidFill>
                  <a:srgbClr val="000000"/>
                </a:solidFill>
                <a:latin typeface="Tahoma" pitchFamily="34" charset="0"/>
              </a:defRPr>
            </a:lvl4pPr>
            <a:lvl5pPr marL="2057400" indent="-228600">
              <a:defRPr kumimoji="1" sz="3200">
                <a:solidFill>
                  <a:srgbClr val="000000"/>
                </a:solidFill>
                <a:latin typeface="Tahoma" pitchFamily="34" charset="0"/>
              </a:defRPr>
            </a:lvl5pPr>
            <a:lvl6pPr marL="25146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6pPr>
            <a:lvl7pPr marL="29718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7pPr>
            <a:lvl8pPr marL="34290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8pPr>
            <a:lvl9pPr marL="38862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9pPr>
          </a:lstStyle>
          <a:p>
            <a:pPr algn="l">
              <a:spcBef>
                <a:spcPct val="50000"/>
              </a:spcBef>
              <a:buClrTx/>
              <a:buSzTx/>
              <a:buFontTx/>
              <a:buNone/>
            </a:pPr>
            <a:r>
              <a:rPr kumimoji="0" lang="en-US" altLang="en-US" sz="1800" b="1" dirty="0">
                <a:solidFill>
                  <a:srgbClr val="FF0000"/>
                </a:solidFill>
                <a:effectLst/>
                <a:latin typeface="FrizQuadrata" pitchFamily="18" charset="0"/>
              </a:rPr>
              <a:t>LEARNING HOW TO LEARN   LEARNING HOW TO LEARN</a:t>
            </a:r>
            <a:r>
              <a:rPr kumimoji="0" lang="en-US" altLang="en-US" sz="2400" dirty="0">
                <a:solidFill>
                  <a:schemeClr val="tx1"/>
                </a:solidFill>
                <a:effectLst/>
                <a:latin typeface="FrizQuadrata" pitchFamily="18" charset="0"/>
              </a:rPr>
              <a:t> </a:t>
            </a:r>
          </a:p>
        </p:txBody>
      </p:sp>
      <p:pic>
        <p:nvPicPr>
          <p:cNvPr id="3077" name="Picture 13" descr="j033510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72400" y="3733728"/>
            <a:ext cx="808038"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1149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112"/>
          <p:cNvSpPr>
            <a:spLocks noChangeArrowheads="1"/>
          </p:cNvSpPr>
          <p:nvPr/>
        </p:nvSpPr>
        <p:spPr bwMode="auto">
          <a:xfrm>
            <a:off x="2123281" y="152400"/>
            <a:ext cx="4953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rgbClr val="000000"/>
                </a:solidFill>
                <a:latin typeface="Tahoma" pitchFamily="34" charset="0"/>
              </a:defRPr>
            </a:lvl1pPr>
            <a:lvl2pPr marL="742950" indent="-285750">
              <a:defRPr kumimoji="1" sz="3200">
                <a:solidFill>
                  <a:srgbClr val="000000"/>
                </a:solidFill>
                <a:latin typeface="Tahoma" pitchFamily="34" charset="0"/>
              </a:defRPr>
            </a:lvl2pPr>
            <a:lvl3pPr marL="1143000" indent="-228600">
              <a:defRPr kumimoji="1" sz="3200">
                <a:solidFill>
                  <a:srgbClr val="000000"/>
                </a:solidFill>
                <a:latin typeface="Tahoma" pitchFamily="34" charset="0"/>
              </a:defRPr>
            </a:lvl3pPr>
            <a:lvl4pPr marL="1600200" indent="-228600">
              <a:defRPr kumimoji="1" sz="3200">
                <a:solidFill>
                  <a:srgbClr val="000000"/>
                </a:solidFill>
                <a:latin typeface="Tahoma" pitchFamily="34" charset="0"/>
              </a:defRPr>
            </a:lvl4pPr>
            <a:lvl5pPr marL="2057400" indent="-228600">
              <a:defRPr kumimoji="1" sz="3200">
                <a:solidFill>
                  <a:srgbClr val="000000"/>
                </a:solidFill>
                <a:latin typeface="Tahoma" pitchFamily="34" charset="0"/>
              </a:defRPr>
            </a:lvl5pPr>
            <a:lvl6pPr marL="25146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6pPr>
            <a:lvl7pPr marL="29718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7pPr>
            <a:lvl8pPr marL="34290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8pPr>
            <a:lvl9pPr marL="38862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9pPr>
          </a:lstStyle>
          <a:p>
            <a:pPr>
              <a:spcBef>
                <a:spcPct val="0"/>
              </a:spcBef>
              <a:buClrTx/>
              <a:buSzTx/>
              <a:buFontTx/>
              <a:buNone/>
            </a:pPr>
            <a:r>
              <a:rPr kumimoji="0" lang="en-US" altLang="en-US" sz="2000" b="1" u="sng" dirty="0">
                <a:solidFill>
                  <a:schemeClr val="tx1"/>
                </a:solidFill>
                <a:effectLst/>
                <a:latin typeface="Times New Roman" pitchFamily="18" charset="0"/>
                <a:cs typeface="Times New Roman" pitchFamily="18" charset="0"/>
              </a:rPr>
              <a:t>What are my strengths and challenges?</a:t>
            </a:r>
            <a:endParaRPr kumimoji="0" lang="en-US" altLang="en-US" sz="2000" u="sng" dirty="0">
              <a:solidFill>
                <a:schemeClr val="tx1"/>
              </a:solidFill>
              <a:effectLst/>
              <a:latin typeface="Times New Roman" pitchFamily="18" charset="0"/>
              <a:cs typeface="Times New Roman" pitchFamily="18" charset="0"/>
            </a:endParaRPr>
          </a:p>
          <a:p>
            <a:pPr algn="l">
              <a:spcBef>
                <a:spcPct val="0"/>
              </a:spcBef>
              <a:buClrTx/>
              <a:buSzTx/>
              <a:buFontTx/>
              <a:buNone/>
            </a:pPr>
            <a:endParaRPr kumimoji="0" lang="en-US" altLang="en-US" sz="2000" u="sng" dirty="0">
              <a:solidFill>
                <a:schemeClr val="bg2"/>
              </a:solidFill>
              <a:effectLst/>
              <a:latin typeface="Times New Roman" pitchFamily="18" charset="0"/>
            </a:endParaRPr>
          </a:p>
        </p:txBody>
      </p:sp>
      <p:sp>
        <p:nvSpPr>
          <p:cNvPr id="28675" name="Rectangle 1113"/>
          <p:cNvSpPr>
            <a:spLocks noChangeArrowheads="1"/>
          </p:cNvSpPr>
          <p:nvPr/>
        </p:nvSpPr>
        <p:spPr bwMode="auto">
          <a:xfrm>
            <a:off x="214745" y="609600"/>
            <a:ext cx="84582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rgbClr val="000000"/>
                </a:solidFill>
                <a:latin typeface="Tahoma" pitchFamily="34" charset="0"/>
              </a:defRPr>
            </a:lvl1pPr>
            <a:lvl2pPr marL="742950" indent="-285750">
              <a:defRPr kumimoji="1" sz="3200">
                <a:solidFill>
                  <a:srgbClr val="000000"/>
                </a:solidFill>
                <a:latin typeface="Tahoma" pitchFamily="34" charset="0"/>
              </a:defRPr>
            </a:lvl2pPr>
            <a:lvl3pPr marL="1143000" indent="-228600">
              <a:defRPr kumimoji="1" sz="3200">
                <a:solidFill>
                  <a:srgbClr val="000000"/>
                </a:solidFill>
                <a:latin typeface="Tahoma" pitchFamily="34" charset="0"/>
              </a:defRPr>
            </a:lvl3pPr>
            <a:lvl4pPr marL="1600200" indent="-228600">
              <a:defRPr kumimoji="1" sz="3200">
                <a:solidFill>
                  <a:srgbClr val="000000"/>
                </a:solidFill>
                <a:latin typeface="Tahoma" pitchFamily="34" charset="0"/>
              </a:defRPr>
            </a:lvl4pPr>
            <a:lvl5pPr marL="2057400" indent="-228600">
              <a:defRPr kumimoji="1" sz="3200">
                <a:solidFill>
                  <a:srgbClr val="000000"/>
                </a:solidFill>
                <a:latin typeface="Tahoma" pitchFamily="34" charset="0"/>
              </a:defRPr>
            </a:lvl5pPr>
            <a:lvl6pPr marL="25146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6pPr>
            <a:lvl7pPr marL="29718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7pPr>
            <a:lvl8pPr marL="34290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8pPr>
            <a:lvl9pPr marL="38862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9pPr>
          </a:lstStyle>
          <a:p>
            <a:pPr algn="ctr">
              <a:spcBef>
                <a:spcPct val="0"/>
              </a:spcBef>
              <a:buClrTx/>
              <a:buSzTx/>
              <a:buFontTx/>
              <a:buNone/>
            </a:pPr>
            <a:r>
              <a:rPr kumimoji="0" lang="en-US" altLang="en-US" sz="2000" b="1" u="sng" dirty="0">
                <a:solidFill>
                  <a:schemeClr val="tx1"/>
                </a:solidFill>
                <a:effectLst/>
                <a:latin typeface="Times New Roman" pitchFamily="18" charset="0"/>
                <a:cs typeface="Times New Roman" pitchFamily="18" charset="0"/>
              </a:rPr>
              <a:t>STRENGTHS </a:t>
            </a:r>
            <a:endParaRPr kumimoji="0" lang="en-US" altLang="en-US" sz="2000" u="sng" dirty="0">
              <a:solidFill>
                <a:schemeClr val="tx1"/>
              </a:solidFill>
              <a:effectLst/>
              <a:latin typeface="Times New Roman" pitchFamily="18" charset="0"/>
              <a:cs typeface="Times New Roman" pitchFamily="18" charset="0"/>
            </a:endParaRPr>
          </a:p>
          <a:p>
            <a:pPr algn="ctr">
              <a:spcBef>
                <a:spcPct val="0"/>
              </a:spcBef>
              <a:buClrTx/>
              <a:buSzTx/>
              <a:buFontTx/>
              <a:buNone/>
            </a:pPr>
            <a:r>
              <a:rPr kumimoji="0" lang="en-US" altLang="en-US" sz="2000" b="1" dirty="0">
                <a:solidFill>
                  <a:schemeClr val="tx1"/>
                </a:solidFill>
                <a:effectLst/>
                <a:latin typeface="Times New Roman" pitchFamily="18" charset="0"/>
                <a:cs typeface="Times New Roman" pitchFamily="18" charset="0"/>
              </a:rPr>
              <a:t>“The beauty of the desert is that somewhere </a:t>
            </a:r>
            <a:r>
              <a:rPr kumimoji="0" lang="en-US" altLang="en-US" sz="2000" b="1" dirty="0" smtClean="0">
                <a:solidFill>
                  <a:schemeClr val="tx1"/>
                </a:solidFill>
                <a:effectLst/>
                <a:latin typeface="Times New Roman" pitchFamily="18" charset="0"/>
                <a:cs typeface="Times New Roman" pitchFamily="18" charset="0"/>
              </a:rPr>
              <a:t>it hides </a:t>
            </a:r>
            <a:r>
              <a:rPr kumimoji="0" lang="en-US" altLang="en-US" sz="2000" b="1" dirty="0">
                <a:solidFill>
                  <a:schemeClr val="tx1"/>
                </a:solidFill>
                <a:effectLst/>
                <a:latin typeface="Times New Roman" pitchFamily="18" charset="0"/>
                <a:cs typeface="Times New Roman" pitchFamily="18" charset="0"/>
              </a:rPr>
              <a:t>a well</a:t>
            </a:r>
            <a:r>
              <a:rPr kumimoji="0" lang="en-US" altLang="en-US" sz="2000" b="1" dirty="0" smtClean="0">
                <a:solidFill>
                  <a:schemeClr val="tx1"/>
                </a:solidFill>
                <a:effectLst/>
                <a:latin typeface="Times New Roman" pitchFamily="18" charset="0"/>
                <a:cs typeface="Times New Roman" pitchFamily="18" charset="0"/>
              </a:rPr>
              <a:t>.”- Antoine de Saint-Exupery</a:t>
            </a:r>
            <a:endParaRPr kumimoji="0" lang="en-US" altLang="en-US" sz="2000" dirty="0">
              <a:solidFill>
                <a:schemeClr val="tx1"/>
              </a:solidFill>
              <a:effectLst/>
              <a:latin typeface="Times New Roman" pitchFamily="18" charset="0"/>
              <a:cs typeface="Times New Roman" pitchFamily="18" charset="0"/>
            </a:endParaRPr>
          </a:p>
          <a:p>
            <a:pPr algn="l">
              <a:spcBef>
                <a:spcPct val="0"/>
              </a:spcBef>
              <a:buClrTx/>
              <a:buSzTx/>
              <a:buFontTx/>
              <a:buNone/>
            </a:pPr>
            <a:endParaRPr kumimoji="0" lang="en-US" altLang="en-US" sz="2000" dirty="0">
              <a:solidFill>
                <a:schemeClr val="tx1"/>
              </a:solidFill>
              <a:effectLst/>
              <a:latin typeface="Times New Roman" pitchFamily="18" charset="0"/>
            </a:endParaRPr>
          </a:p>
        </p:txBody>
      </p:sp>
      <p:sp>
        <p:nvSpPr>
          <p:cNvPr id="28676" name="Rectangle 1114"/>
          <p:cNvSpPr>
            <a:spLocks noChangeArrowheads="1"/>
          </p:cNvSpPr>
          <p:nvPr/>
        </p:nvSpPr>
        <p:spPr bwMode="auto">
          <a:xfrm>
            <a:off x="557645" y="600364"/>
            <a:ext cx="7772400" cy="606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kumimoji="1" sz="3200">
                <a:solidFill>
                  <a:srgbClr val="000000"/>
                </a:solidFill>
                <a:latin typeface="Tahoma" pitchFamily="34" charset="0"/>
              </a:defRPr>
            </a:lvl1pPr>
            <a:lvl2pPr marL="742950" indent="-285750">
              <a:defRPr kumimoji="1" sz="3200">
                <a:solidFill>
                  <a:srgbClr val="000000"/>
                </a:solidFill>
                <a:latin typeface="Tahoma" pitchFamily="34" charset="0"/>
              </a:defRPr>
            </a:lvl2pPr>
            <a:lvl3pPr marL="1143000" indent="-228600">
              <a:defRPr kumimoji="1" sz="3200">
                <a:solidFill>
                  <a:srgbClr val="000000"/>
                </a:solidFill>
                <a:latin typeface="Tahoma" pitchFamily="34" charset="0"/>
              </a:defRPr>
            </a:lvl3pPr>
            <a:lvl4pPr marL="1600200" indent="-228600">
              <a:defRPr kumimoji="1" sz="3200">
                <a:solidFill>
                  <a:srgbClr val="000000"/>
                </a:solidFill>
                <a:latin typeface="Tahoma" pitchFamily="34" charset="0"/>
              </a:defRPr>
            </a:lvl4pPr>
            <a:lvl5pPr marL="2057400" indent="-228600">
              <a:defRPr kumimoji="1" sz="3200">
                <a:solidFill>
                  <a:srgbClr val="000000"/>
                </a:solidFill>
                <a:latin typeface="Tahoma" pitchFamily="34" charset="0"/>
              </a:defRPr>
            </a:lvl5pPr>
            <a:lvl6pPr marL="25146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6pPr>
            <a:lvl7pPr marL="29718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7pPr>
            <a:lvl8pPr marL="34290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8pPr>
            <a:lvl9pPr marL="38862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9pPr>
          </a:lstStyle>
          <a:p>
            <a:pPr>
              <a:spcBef>
                <a:spcPct val="0"/>
              </a:spcBef>
              <a:buClrTx/>
              <a:buSzTx/>
              <a:buFontTx/>
              <a:buNone/>
            </a:pPr>
            <a:endParaRPr kumimoji="0" lang="en-US" altLang="en-US" sz="2000" b="1" dirty="0" smtClean="0">
              <a:solidFill>
                <a:schemeClr val="tx1"/>
              </a:solidFill>
              <a:effectLst/>
              <a:latin typeface="Times New Roman" pitchFamily="18" charset="0"/>
              <a:cs typeface="Times New Roman" pitchFamily="18" charset="0"/>
            </a:endParaRPr>
          </a:p>
          <a:p>
            <a:pPr>
              <a:spcBef>
                <a:spcPct val="0"/>
              </a:spcBef>
              <a:buClrTx/>
              <a:buSzTx/>
              <a:buFontTx/>
              <a:buNone/>
            </a:pPr>
            <a:endParaRPr kumimoji="0" lang="en-US" altLang="en-US" sz="2000" b="1" dirty="0">
              <a:solidFill>
                <a:schemeClr val="tx1"/>
              </a:solidFill>
              <a:latin typeface="Times New Roman" pitchFamily="18" charset="0"/>
              <a:cs typeface="Times New Roman" pitchFamily="18" charset="0"/>
            </a:endParaRPr>
          </a:p>
          <a:p>
            <a:pPr>
              <a:spcBef>
                <a:spcPct val="0"/>
              </a:spcBef>
              <a:buClrTx/>
              <a:buSzTx/>
              <a:buFontTx/>
              <a:buNone/>
            </a:pPr>
            <a:endParaRPr kumimoji="0" lang="en-US" altLang="en-US" sz="2000" b="1" dirty="0" smtClean="0">
              <a:solidFill>
                <a:schemeClr val="tx1"/>
              </a:solidFill>
              <a:effectLst/>
              <a:latin typeface="Times New Roman" pitchFamily="18" charset="0"/>
              <a:cs typeface="Times New Roman" pitchFamily="18" charset="0"/>
            </a:endParaRPr>
          </a:p>
          <a:p>
            <a:pPr>
              <a:spcBef>
                <a:spcPct val="0"/>
              </a:spcBef>
              <a:buClrTx/>
              <a:buSzTx/>
              <a:buFontTx/>
              <a:buNone/>
            </a:pPr>
            <a:endParaRPr kumimoji="0" lang="en-US" altLang="en-US" sz="2000" b="1" dirty="0" smtClean="0">
              <a:solidFill>
                <a:schemeClr val="tx1"/>
              </a:solidFill>
              <a:effectLst/>
              <a:latin typeface="Times New Roman" pitchFamily="18" charset="0"/>
              <a:cs typeface="Times New Roman" pitchFamily="18" charset="0"/>
            </a:endParaRPr>
          </a:p>
          <a:p>
            <a:pPr>
              <a:spcBef>
                <a:spcPct val="0"/>
              </a:spcBef>
              <a:buClrTx/>
              <a:buSzTx/>
              <a:buFontTx/>
              <a:buNone/>
            </a:pPr>
            <a:r>
              <a:rPr kumimoji="0" lang="en-US" altLang="en-US" sz="2000" b="1" dirty="0" smtClean="0">
                <a:solidFill>
                  <a:schemeClr val="tx1"/>
                </a:solidFill>
                <a:effectLst/>
                <a:latin typeface="Times New Roman" pitchFamily="18" charset="0"/>
                <a:cs typeface="Times New Roman" pitchFamily="18" charset="0"/>
              </a:rPr>
              <a:t>What </a:t>
            </a:r>
            <a:r>
              <a:rPr kumimoji="0" lang="en-US" altLang="en-US" sz="2000" b="1" dirty="0">
                <a:solidFill>
                  <a:schemeClr val="tx1"/>
                </a:solidFill>
                <a:effectLst/>
                <a:latin typeface="Times New Roman" pitchFamily="18" charset="0"/>
                <a:cs typeface="Times New Roman" pitchFamily="18" charset="0"/>
              </a:rPr>
              <a:t>things do I find easy to do?  What things do I excel in? What things can I help others with</a:t>
            </a:r>
            <a:r>
              <a:rPr kumimoji="0" lang="en-US" altLang="en-US" sz="2000" dirty="0">
                <a:solidFill>
                  <a:schemeClr val="tx1"/>
                </a:solidFill>
                <a:effectLst/>
                <a:latin typeface="Times New Roman" pitchFamily="18" charset="0"/>
                <a:cs typeface="Times New Roman" pitchFamily="18" charset="0"/>
              </a:rPr>
              <a:t>?   </a:t>
            </a:r>
          </a:p>
          <a:p>
            <a:pPr>
              <a:spcBef>
                <a:spcPct val="0"/>
              </a:spcBef>
              <a:buClrTx/>
              <a:buSzTx/>
              <a:buFontTx/>
              <a:buNone/>
            </a:pPr>
            <a:endParaRPr kumimoji="0" lang="en-US" altLang="en-US" sz="2000" dirty="0">
              <a:solidFill>
                <a:schemeClr val="tx1"/>
              </a:solidFill>
              <a:effectLst/>
              <a:latin typeface="Times New Roman" pitchFamily="18" charset="0"/>
              <a:cs typeface="Times New Roman" pitchFamily="18" charset="0"/>
            </a:endParaRPr>
          </a:p>
          <a:p>
            <a:pPr algn="l">
              <a:spcBef>
                <a:spcPct val="0"/>
              </a:spcBef>
              <a:buClrTx/>
              <a:buSzTx/>
              <a:buFontTx/>
              <a:buNone/>
            </a:pPr>
            <a:r>
              <a:rPr kumimoji="0" lang="en-US" altLang="en-US" sz="2000" dirty="0">
                <a:solidFill>
                  <a:schemeClr val="tx1"/>
                </a:solidFill>
                <a:effectLst/>
                <a:latin typeface="Times New Roman" pitchFamily="18" charset="0"/>
                <a:cs typeface="Times New Roman" pitchFamily="18" charset="0"/>
              </a:rPr>
              <a:t>EXAMPLES: </a:t>
            </a:r>
          </a:p>
          <a:p>
            <a:pPr algn="l">
              <a:spcBef>
                <a:spcPct val="0"/>
              </a:spcBef>
              <a:buClrTx/>
              <a:buSzTx/>
              <a:buFontTx/>
              <a:buAutoNum type="arabicPeriod"/>
            </a:pPr>
            <a:r>
              <a:rPr kumimoji="0" lang="en-US" altLang="en-US" sz="2000" dirty="0">
                <a:solidFill>
                  <a:schemeClr val="tx1"/>
                </a:solidFill>
                <a:effectLst/>
                <a:latin typeface="Times New Roman" pitchFamily="18" charset="0"/>
                <a:cs typeface="Times New Roman" pitchFamily="18" charset="0"/>
              </a:rPr>
              <a:t>I am able to speak well in front of a group.</a:t>
            </a:r>
          </a:p>
          <a:p>
            <a:pPr algn="l">
              <a:spcBef>
                <a:spcPct val="0"/>
              </a:spcBef>
              <a:buClrTx/>
              <a:buSzTx/>
              <a:buFontTx/>
              <a:buAutoNum type="arabicPeriod"/>
            </a:pPr>
            <a:r>
              <a:rPr kumimoji="0" lang="en-US" altLang="en-US" sz="2000" dirty="0">
                <a:solidFill>
                  <a:schemeClr val="tx1"/>
                </a:solidFill>
                <a:effectLst/>
                <a:latin typeface="Times New Roman" pitchFamily="18" charset="0"/>
                <a:cs typeface="Times New Roman" pitchFamily="18" charset="0"/>
              </a:rPr>
              <a:t>I do well working on a project in a group. </a:t>
            </a:r>
          </a:p>
          <a:p>
            <a:pPr algn="l">
              <a:spcBef>
                <a:spcPct val="0"/>
              </a:spcBef>
              <a:buClrTx/>
              <a:buSzTx/>
              <a:buFontTx/>
              <a:buAutoNum type="arabicPeriod"/>
            </a:pPr>
            <a:r>
              <a:rPr kumimoji="0" lang="en-US" altLang="en-US" sz="2000" dirty="0">
                <a:solidFill>
                  <a:schemeClr val="tx1"/>
                </a:solidFill>
                <a:effectLst/>
                <a:latin typeface="Times New Roman" pitchFamily="18" charset="0"/>
                <a:cs typeface="Times New Roman" pitchFamily="18" charset="0"/>
              </a:rPr>
              <a:t>I am able to show others how to work with tools. </a:t>
            </a:r>
          </a:p>
          <a:p>
            <a:pPr algn="l">
              <a:spcBef>
                <a:spcPct val="0"/>
              </a:spcBef>
              <a:buClrTx/>
              <a:buSzTx/>
              <a:buFontTx/>
              <a:buAutoNum type="arabicPeriod"/>
            </a:pPr>
            <a:r>
              <a:rPr kumimoji="0" lang="en-US" altLang="en-US" sz="2000" dirty="0">
                <a:solidFill>
                  <a:schemeClr val="tx1"/>
                </a:solidFill>
                <a:effectLst/>
                <a:latin typeface="Times New Roman" pitchFamily="18" charset="0"/>
                <a:cs typeface="Times New Roman" pitchFamily="18" charset="0"/>
              </a:rPr>
              <a:t>I can learn computer programs very easily.  </a:t>
            </a:r>
          </a:p>
          <a:p>
            <a:pPr algn="l">
              <a:spcBef>
                <a:spcPct val="0"/>
              </a:spcBef>
              <a:buClrTx/>
              <a:buSzTx/>
              <a:buFontTx/>
              <a:buAutoNum type="arabicPeriod"/>
            </a:pPr>
            <a:endParaRPr kumimoji="0" lang="en-US" altLang="en-US" sz="2000" dirty="0">
              <a:solidFill>
                <a:schemeClr val="tx1"/>
              </a:solidFill>
              <a:effectLst/>
              <a:latin typeface="Times New Roman" pitchFamily="18" charset="0"/>
              <a:cs typeface="Times New Roman" pitchFamily="18" charset="0"/>
            </a:endParaRPr>
          </a:p>
          <a:p>
            <a:pPr algn="l">
              <a:spcBef>
                <a:spcPct val="0"/>
              </a:spcBef>
              <a:buClrTx/>
              <a:buSzTx/>
              <a:buFontTx/>
              <a:buNone/>
            </a:pPr>
            <a:r>
              <a:rPr kumimoji="0" lang="en-US" altLang="en-US" sz="1600" dirty="0">
                <a:solidFill>
                  <a:schemeClr val="tx1"/>
                </a:solidFill>
                <a:effectLst/>
                <a:latin typeface="Times New Roman" pitchFamily="18" charset="0"/>
                <a:cs typeface="Times New Roman" pitchFamily="18" charset="0"/>
              </a:rPr>
              <a:t>Learning How To Learn: Getting Into and Surviving College When You Have A Learning Disability, Cobb, J. © 2003</a:t>
            </a:r>
          </a:p>
          <a:p>
            <a:pPr algn="l">
              <a:spcBef>
                <a:spcPct val="0"/>
              </a:spcBef>
              <a:buClrTx/>
              <a:buSzTx/>
              <a:buFontTx/>
              <a:buNone/>
            </a:pPr>
            <a:endParaRPr kumimoji="0" lang="en-US" altLang="en-US" sz="1600" dirty="0">
              <a:solidFill>
                <a:schemeClr val="bg2"/>
              </a:solidFill>
              <a:effectLst/>
              <a:latin typeface="Times New Roman" pitchFamily="18" charset="0"/>
              <a:cs typeface="Times New Roman" pitchFamily="18" charset="0"/>
            </a:endParaRPr>
          </a:p>
          <a:p>
            <a:pPr algn="l">
              <a:spcBef>
                <a:spcPct val="0"/>
              </a:spcBef>
              <a:buClrTx/>
              <a:buSzTx/>
              <a:buFontTx/>
              <a:buNone/>
            </a:pPr>
            <a:endParaRPr kumimoji="0" lang="en-US" altLang="en-US" sz="2000" dirty="0">
              <a:solidFill>
                <a:schemeClr val="bg2"/>
              </a:solidFill>
              <a:effectLst/>
              <a:latin typeface="Times New Roman" pitchFamily="18" charset="0"/>
              <a:cs typeface="Times New Roman" pitchFamily="18" charset="0"/>
            </a:endParaRPr>
          </a:p>
          <a:p>
            <a:pPr algn="l">
              <a:spcBef>
                <a:spcPct val="0"/>
              </a:spcBef>
              <a:buClrTx/>
              <a:buSzTx/>
              <a:buFontTx/>
              <a:buAutoNum type="arabicPeriod"/>
            </a:pPr>
            <a:endParaRPr kumimoji="0" lang="en-US" altLang="en-US" sz="2000" dirty="0">
              <a:solidFill>
                <a:schemeClr val="bg2"/>
              </a:solidFill>
              <a:effectLst/>
              <a:latin typeface="Times New Roman" pitchFamily="18" charset="0"/>
              <a:cs typeface="Times New Roman" pitchFamily="18" charset="0"/>
            </a:endParaRPr>
          </a:p>
          <a:p>
            <a:pPr algn="l">
              <a:spcBef>
                <a:spcPct val="0"/>
              </a:spcBef>
              <a:buClrTx/>
              <a:buSzTx/>
              <a:buFontTx/>
              <a:buAutoNum type="arabicPeriod"/>
            </a:pPr>
            <a:endParaRPr kumimoji="0" lang="en-US" altLang="en-US" sz="2000" dirty="0">
              <a:solidFill>
                <a:schemeClr val="bg2"/>
              </a:solidFill>
              <a:effectLst/>
              <a:latin typeface="Times New Roman" pitchFamily="18" charset="0"/>
              <a:cs typeface="Times New Roman" pitchFamily="18" charset="0"/>
            </a:endParaRPr>
          </a:p>
          <a:p>
            <a:pPr algn="l">
              <a:spcBef>
                <a:spcPct val="0"/>
              </a:spcBef>
              <a:buClrTx/>
              <a:buSzTx/>
              <a:buFontTx/>
              <a:buNone/>
            </a:pPr>
            <a:endParaRPr kumimoji="0" lang="en-US" altLang="en-US" sz="2000" dirty="0">
              <a:solidFill>
                <a:schemeClr val="bg2"/>
              </a:solidFill>
              <a:effectLst/>
              <a:latin typeface="Times New Roman" pitchFamily="18" charset="0"/>
            </a:endParaRPr>
          </a:p>
        </p:txBody>
      </p:sp>
      <p:sp>
        <p:nvSpPr>
          <p:cNvPr id="28677" name="Rectangle 1196"/>
          <p:cNvSpPr>
            <a:spLocks noChangeArrowheads="1"/>
          </p:cNvSpPr>
          <p:nvPr/>
        </p:nvSpPr>
        <p:spPr bwMode="auto">
          <a:xfrm>
            <a:off x="3175" y="1114425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rgbClr val="000000"/>
                </a:solidFill>
                <a:latin typeface="Tahoma" pitchFamily="34" charset="0"/>
              </a:defRPr>
            </a:lvl1pPr>
            <a:lvl2pPr marL="742950" indent="-285750">
              <a:defRPr kumimoji="1" sz="3200">
                <a:solidFill>
                  <a:srgbClr val="000000"/>
                </a:solidFill>
                <a:latin typeface="Tahoma" pitchFamily="34" charset="0"/>
              </a:defRPr>
            </a:lvl2pPr>
            <a:lvl3pPr marL="1143000" indent="-228600">
              <a:defRPr kumimoji="1" sz="3200">
                <a:solidFill>
                  <a:srgbClr val="000000"/>
                </a:solidFill>
                <a:latin typeface="Tahoma" pitchFamily="34" charset="0"/>
              </a:defRPr>
            </a:lvl3pPr>
            <a:lvl4pPr marL="1600200" indent="-228600">
              <a:defRPr kumimoji="1" sz="3200">
                <a:solidFill>
                  <a:srgbClr val="000000"/>
                </a:solidFill>
                <a:latin typeface="Tahoma" pitchFamily="34" charset="0"/>
              </a:defRPr>
            </a:lvl4pPr>
            <a:lvl5pPr marL="2057400" indent="-228600">
              <a:defRPr kumimoji="1" sz="3200">
                <a:solidFill>
                  <a:srgbClr val="000000"/>
                </a:solidFill>
                <a:latin typeface="Tahoma" pitchFamily="34" charset="0"/>
              </a:defRPr>
            </a:lvl5pPr>
            <a:lvl6pPr marL="25146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6pPr>
            <a:lvl7pPr marL="29718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7pPr>
            <a:lvl8pPr marL="34290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8pPr>
            <a:lvl9pPr marL="38862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9pPr>
          </a:lstStyle>
          <a:p>
            <a:pPr algn="l">
              <a:spcBef>
                <a:spcPct val="0"/>
              </a:spcBef>
              <a:buClrTx/>
              <a:buSzTx/>
              <a:buFontTx/>
              <a:buNone/>
            </a:pPr>
            <a:endParaRPr kumimoji="0" lang="en-US" altLang="en-US" sz="2400">
              <a:solidFill>
                <a:schemeClr val="tx1"/>
              </a:solidFill>
              <a:effectLst/>
              <a:latin typeface="Times New Roman" pitchFamily="18" charset="0"/>
            </a:endParaRPr>
          </a:p>
        </p:txBody>
      </p:sp>
      <p:sp>
        <p:nvSpPr>
          <p:cNvPr id="111789" name="Text Box 1197"/>
          <p:cNvSpPr txBox="1">
            <a:spLocks noChangeArrowheads="1"/>
          </p:cNvSpPr>
          <p:nvPr/>
        </p:nvSpPr>
        <p:spPr bwMode="auto">
          <a:xfrm>
            <a:off x="1298575" y="6119580"/>
            <a:ext cx="6553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rgbClr val="000000"/>
                </a:solidFill>
                <a:latin typeface="Tahoma" pitchFamily="34" charset="0"/>
              </a:defRPr>
            </a:lvl1pPr>
            <a:lvl2pPr marL="742950" indent="-285750">
              <a:defRPr kumimoji="1" sz="3200">
                <a:solidFill>
                  <a:srgbClr val="000000"/>
                </a:solidFill>
                <a:latin typeface="Tahoma" pitchFamily="34" charset="0"/>
              </a:defRPr>
            </a:lvl2pPr>
            <a:lvl3pPr marL="1143000" indent="-228600">
              <a:defRPr kumimoji="1" sz="3200">
                <a:solidFill>
                  <a:srgbClr val="000000"/>
                </a:solidFill>
                <a:latin typeface="Tahoma" pitchFamily="34" charset="0"/>
              </a:defRPr>
            </a:lvl3pPr>
            <a:lvl4pPr marL="1600200" indent="-228600">
              <a:defRPr kumimoji="1" sz="3200">
                <a:solidFill>
                  <a:srgbClr val="000000"/>
                </a:solidFill>
                <a:latin typeface="Tahoma" pitchFamily="34" charset="0"/>
              </a:defRPr>
            </a:lvl4pPr>
            <a:lvl5pPr marL="2057400" indent="-228600">
              <a:defRPr kumimoji="1" sz="3200">
                <a:solidFill>
                  <a:srgbClr val="000000"/>
                </a:solidFill>
                <a:latin typeface="Tahoma" pitchFamily="34" charset="0"/>
              </a:defRPr>
            </a:lvl5pPr>
            <a:lvl6pPr marL="25146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6pPr>
            <a:lvl7pPr marL="29718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7pPr>
            <a:lvl8pPr marL="34290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8pPr>
            <a:lvl9pPr marL="38862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9pPr>
          </a:lstStyle>
          <a:p>
            <a:pPr algn="ctr">
              <a:buFont typeface="Monotype Sorts" pitchFamily="2" charset="2"/>
              <a:buNone/>
            </a:pPr>
            <a:r>
              <a:rPr lang="en-US" altLang="en-US" sz="2000" dirty="0" smtClean="0">
                <a:solidFill>
                  <a:srgbClr val="FF0000"/>
                </a:solidFill>
              </a:rPr>
              <a:t>SAMPLE WORKSHEET</a:t>
            </a:r>
            <a:endParaRPr lang="en-US" altLang="en-US" sz="2000" dirty="0">
              <a:solidFill>
                <a:srgbClr val="FF0000"/>
              </a:solidFill>
              <a:effectLst/>
            </a:endParaRPr>
          </a:p>
        </p:txBody>
      </p:sp>
    </p:spTree>
    <p:extLst>
      <p:ext uri="{BB962C8B-B14F-4D97-AF65-F5344CB8AC3E}">
        <p14:creationId xmlns:p14="http://schemas.microsoft.com/office/powerpoint/2010/main" val="243730245"/>
      </p:ext>
    </p:extLst>
  </p:cSld>
  <p:clrMapOvr>
    <a:masterClrMapping/>
  </p:clrMapOvr>
  <mc:AlternateContent xmlns:mc="http://schemas.openxmlformats.org/markup-compatibility/2006" xmlns:p14="http://schemas.microsoft.com/office/powerpoint/2010/main">
    <mc:Choice Requires="p14">
      <p:transition spd="slow" p14:dur="2000" advClick="0" advTm="6000"/>
    </mc:Choice>
    <mc:Fallback xmlns="">
      <p:transition spd="slow" advClick="0" advTm="6000"/>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117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789"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1371600" y="304800"/>
            <a:ext cx="5562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rgbClr val="000000"/>
                </a:solidFill>
                <a:latin typeface="Tahoma" pitchFamily="34" charset="0"/>
              </a:defRPr>
            </a:lvl1pPr>
            <a:lvl2pPr marL="742950" indent="-285750">
              <a:defRPr kumimoji="1" sz="3200">
                <a:solidFill>
                  <a:srgbClr val="000000"/>
                </a:solidFill>
                <a:latin typeface="Tahoma" pitchFamily="34" charset="0"/>
              </a:defRPr>
            </a:lvl2pPr>
            <a:lvl3pPr marL="1143000" indent="-228600">
              <a:defRPr kumimoji="1" sz="3200">
                <a:solidFill>
                  <a:srgbClr val="000000"/>
                </a:solidFill>
                <a:latin typeface="Tahoma" pitchFamily="34" charset="0"/>
              </a:defRPr>
            </a:lvl3pPr>
            <a:lvl4pPr marL="1600200" indent="-228600">
              <a:defRPr kumimoji="1" sz="3200">
                <a:solidFill>
                  <a:srgbClr val="000000"/>
                </a:solidFill>
                <a:latin typeface="Tahoma" pitchFamily="34" charset="0"/>
              </a:defRPr>
            </a:lvl4pPr>
            <a:lvl5pPr marL="2057400" indent="-228600">
              <a:defRPr kumimoji="1" sz="3200">
                <a:solidFill>
                  <a:srgbClr val="000000"/>
                </a:solidFill>
                <a:latin typeface="Tahoma" pitchFamily="34" charset="0"/>
              </a:defRPr>
            </a:lvl5pPr>
            <a:lvl6pPr marL="25146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6pPr>
            <a:lvl7pPr marL="29718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7pPr>
            <a:lvl8pPr marL="34290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8pPr>
            <a:lvl9pPr marL="38862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9pPr>
          </a:lstStyle>
          <a:p>
            <a:pPr algn="ctr">
              <a:spcBef>
                <a:spcPct val="0"/>
              </a:spcBef>
              <a:buClrTx/>
              <a:buSzTx/>
              <a:buFontTx/>
              <a:buNone/>
            </a:pPr>
            <a:r>
              <a:rPr kumimoji="0" lang="en-US" altLang="en-US" sz="2000" b="1" u="sng" dirty="0">
                <a:solidFill>
                  <a:schemeClr val="tx1"/>
                </a:solidFill>
                <a:effectLst/>
                <a:latin typeface="Times New Roman" pitchFamily="18" charset="0"/>
                <a:cs typeface="Times New Roman" pitchFamily="18" charset="0"/>
              </a:rPr>
              <a:t>What are my strengths and challenges?</a:t>
            </a:r>
          </a:p>
          <a:p>
            <a:pPr>
              <a:spcBef>
                <a:spcPct val="0"/>
              </a:spcBef>
              <a:buClrTx/>
              <a:buSzTx/>
              <a:buFontTx/>
              <a:buNone/>
            </a:pPr>
            <a:endParaRPr kumimoji="0" lang="en-US" altLang="en-US" sz="2000" b="1" u="sng" dirty="0">
              <a:solidFill>
                <a:schemeClr val="tx1"/>
              </a:solidFill>
              <a:effectLst/>
              <a:latin typeface="Times New Roman" pitchFamily="18" charset="0"/>
            </a:endParaRPr>
          </a:p>
        </p:txBody>
      </p:sp>
      <p:sp>
        <p:nvSpPr>
          <p:cNvPr id="29699" name="Rectangle 3"/>
          <p:cNvSpPr>
            <a:spLocks noChangeArrowheads="1"/>
          </p:cNvSpPr>
          <p:nvPr/>
        </p:nvSpPr>
        <p:spPr bwMode="auto">
          <a:xfrm>
            <a:off x="990600" y="685800"/>
            <a:ext cx="62484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rgbClr val="000000"/>
                </a:solidFill>
                <a:latin typeface="Tahoma" pitchFamily="34" charset="0"/>
              </a:defRPr>
            </a:lvl1pPr>
            <a:lvl2pPr marL="742950" indent="-285750">
              <a:defRPr kumimoji="1" sz="3200">
                <a:solidFill>
                  <a:srgbClr val="000000"/>
                </a:solidFill>
                <a:latin typeface="Tahoma" pitchFamily="34" charset="0"/>
              </a:defRPr>
            </a:lvl2pPr>
            <a:lvl3pPr marL="1143000" indent="-228600">
              <a:defRPr kumimoji="1" sz="3200">
                <a:solidFill>
                  <a:srgbClr val="000000"/>
                </a:solidFill>
                <a:latin typeface="Tahoma" pitchFamily="34" charset="0"/>
              </a:defRPr>
            </a:lvl3pPr>
            <a:lvl4pPr marL="1600200" indent="-228600">
              <a:defRPr kumimoji="1" sz="3200">
                <a:solidFill>
                  <a:srgbClr val="000000"/>
                </a:solidFill>
                <a:latin typeface="Tahoma" pitchFamily="34" charset="0"/>
              </a:defRPr>
            </a:lvl4pPr>
            <a:lvl5pPr marL="2057400" indent="-228600">
              <a:defRPr kumimoji="1" sz="3200">
                <a:solidFill>
                  <a:srgbClr val="000000"/>
                </a:solidFill>
                <a:latin typeface="Tahoma" pitchFamily="34" charset="0"/>
              </a:defRPr>
            </a:lvl5pPr>
            <a:lvl6pPr marL="25146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6pPr>
            <a:lvl7pPr marL="29718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7pPr>
            <a:lvl8pPr marL="34290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8pPr>
            <a:lvl9pPr marL="38862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9pPr>
          </a:lstStyle>
          <a:p>
            <a:pPr algn="ctr">
              <a:spcBef>
                <a:spcPct val="0"/>
              </a:spcBef>
              <a:buClrTx/>
              <a:buSzTx/>
              <a:buFontTx/>
              <a:buNone/>
            </a:pPr>
            <a:r>
              <a:rPr kumimoji="0" lang="en-US" altLang="en-US" sz="2000" b="1" u="sng" dirty="0">
                <a:solidFill>
                  <a:schemeClr val="tx1"/>
                </a:solidFill>
                <a:effectLst/>
                <a:latin typeface="Times New Roman" pitchFamily="18" charset="0"/>
                <a:cs typeface="Times New Roman" pitchFamily="18" charset="0"/>
              </a:rPr>
              <a:t>CHALLENGES </a:t>
            </a:r>
          </a:p>
          <a:p>
            <a:pPr algn="l">
              <a:spcBef>
                <a:spcPct val="0"/>
              </a:spcBef>
              <a:buClrTx/>
              <a:buSzTx/>
              <a:buFontTx/>
              <a:buNone/>
            </a:pPr>
            <a:r>
              <a:rPr kumimoji="0" lang="en-US" altLang="en-US" sz="1800" b="1" dirty="0">
                <a:solidFill>
                  <a:schemeClr val="tx1"/>
                </a:solidFill>
                <a:effectLst/>
                <a:latin typeface="Times New Roman" pitchFamily="18" charset="0"/>
                <a:cs typeface="Times New Roman" pitchFamily="18" charset="0"/>
              </a:rPr>
              <a:t>“We are all just pilgrims on the same journey….but some pilgrims have better road maps.” – Nelson </a:t>
            </a:r>
            <a:r>
              <a:rPr kumimoji="0" lang="en-US" altLang="en-US" sz="1800" b="1" dirty="0" err="1">
                <a:solidFill>
                  <a:schemeClr val="tx1"/>
                </a:solidFill>
                <a:effectLst/>
                <a:latin typeface="Times New Roman" pitchFamily="18" charset="0"/>
                <a:cs typeface="Times New Roman" pitchFamily="18" charset="0"/>
              </a:rPr>
              <a:t>DeMille</a:t>
            </a:r>
            <a:endParaRPr kumimoji="0" lang="en-US" altLang="en-US" sz="1800" b="1" dirty="0">
              <a:solidFill>
                <a:schemeClr val="tx1"/>
              </a:solidFill>
              <a:effectLst/>
              <a:latin typeface="Times New Roman" pitchFamily="18" charset="0"/>
            </a:endParaRPr>
          </a:p>
        </p:txBody>
      </p:sp>
      <p:sp>
        <p:nvSpPr>
          <p:cNvPr id="29700" name="Rectangle 4"/>
          <p:cNvSpPr>
            <a:spLocks noChangeArrowheads="1"/>
          </p:cNvSpPr>
          <p:nvPr/>
        </p:nvSpPr>
        <p:spPr bwMode="auto">
          <a:xfrm>
            <a:off x="381000" y="1981200"/>
            <a:ext cx="84582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rgbClr val="000000"/>
                </a:solidFill>
                <a:latin typeface="Tahoma" pitchFamily="34" charset="0"/>
              </a:defRPr>
            </a:lvl1pPr>
            <a:lvl2pPr marL="742950" indent="-285750">
              <a:defRPr kumimoji="1" sz="3200">
                <a:solidFill>
                  <a:srgbClr val="000000"/>
                </a:solidFill>
                <a:latin typeface="Tahoma" pitchFamily="34" charset="0"/>
              </a:defRPr>
            </a:lvl2pPr>
            <a:lvl3pPr marL="1143000" indent="-228600">
              <a:defRPr kumimoji="1" sz="3200">
                <a:solidFill>
                  <a:srgbClr val="000000"/>
                </a:solidFill>
                <a:latin typeface="Tahoma" pitchFamily="34" charset="0"/>
              </a:defRPr>
            </a:lvl3pPr>
            <a:lvl4pPr marL="1600200" indent="-228600">
              <a:defRPr kumimoji="1" sz="3200">
                <a:solidFill>
                  <a:srgbClr val="000000"/>
                </a:solidFill>
                <a:latin typeface="Tahoma" pitchFamily="34" charset="0"/>
              </a:defRPr>
            </a:lvl4pPr>
            <a:lvl5pPr marL="2057400" indent="-228600">
              <a:defRPr kumimoji="1" sz="3200">
                <a:solidFill>
                  <a:srgbClr val="000000"/>
                </a:solidFill>
                <a:latin typeface="Tahoma" pitchFamily="34" charset="0"/>
              </a:defRPr>
            </a:lvl5pPr>
            <a:lvl6pPr marL="25146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6pPr>
            <a:lvl7pPr marL="29718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7pPr>
            <a:lvl8pPr marL="34290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8pPr>
            <a:lvl9pPr marL="38862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9pPr>
          </a:lstStyle>
          <a:p>
            <a:pPr>
              <a:spcBef>
                <a:spcPct val="0"/>
              </a:spcBef>
              <a:buClrTx/>
              <a:buSzTx/>
              <a:buFontTx/>
              <a:buNone/>
            </a:pPr>
            <a:r>
              <a:rPr kumimoji="0" lang="en-US" altLang="en-US" sz="1800" b="1" dirty="0">
                <a:solidFill>
                  <a:schemeClr val="tx1"/>
                </a:solidFill>
                <a:effectLst/>
                <a:latin typeface="Times New Roman" pitchFamily="18" charset="0"/>
                <a:cs typeface="Times New Roman" pitchFamily="18" charset="0"/>
              </a:rPr>
              <a:t>What do I find difficult to do?  What do I need help with most of the time?  What things do I get help with or get accommodations for? </a:t>
            </a:r>
          </a:p>
          <a:p>
            <a:pPr>
              <a:spcBef>
                <a:spcPct val="0"/>
              </a:spcBef>
              <a:buClrTx/>
              <a:buSzTx/>
              <a:buFontTx/>
              <a:buNone/>
            </a:pPr>
            <a:endParaRPr kumimoji="0" lang="en-US" altLang="en-US" sz="1800" b="1" dirty="0">
              <a:solidFill>
                <a:schemeClr val="tx1"/>
              </a:solidFill>
              <a:effectLst/>
              <a:latin typeface="Times New Roman" pitchFamily="18" charset="0"/>
            </a:endParaRPr>
          </a:p>
        </p:txBody>
      </p:sp>
      <p:sp>
        <p:nvSpPr>
          <p:cNvPr id="29701" name="Rectangle 5"/>
          <p:cNvSpPr>
            <a:spLocks noChangeArrowheads="1"/>
          </p:cNvSpPr>
          <p:nvPr/>
        </p:nvSpPr>
        <p:spPr bwMode="auto">
          <a:xfrm>
            <a:off x="533400" y="2971800"/>
            <a:ext cx="7848600" cy="359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kumimoji="1" sz="3200">
                <a:solidFill>
                  <a:srgbClr val="000000"/>
                </a:solidFill>
                <a:latin typeface="Tahoma" pitchFamily="34" charset="0"/>
              </a:defRPr>
            </a:lvl1pPr>
            <a:lvl2pPr marL="742950" indent="-285750">
              <a:defRPr kumimoji="1" sz="3200">
                <a:solidFill>
                  <a:srgbClr val="000000"/>
                </a:solidFill>
                <a:latin typeface="Tahoma" pitchFamily="34" charset="0"/>
              </a:defRPr>
            </a:lvl2pPr>
            <a:lvl3pPr marL="1143000" indent="-228600">
              <a:defRPr kumimoji="1" sz="3200">
                <a:solidFill>
                  <a:srgbClr val="000000"/>
                </a:solidFill>
                <a:latin typeface="Tahoma" pitchFamily="34" charset="0"/>
              </a:defRPr>
            </a:lvl3pPr>
            <a:lvl4pPr marL="1600200" indent="-228600">
              <a:defRPr kumimoji="1" sz="3200">
                <a:solidFill>
                  <a:srgbClr val="000000"/>
                </a:solidFill>
                <a:latin typeface="Tahoma" pitchFamily="34" charset="0"/>
              </a:defRPr>
            </a:lvl4pPr>
            <a:lvl5pPr marL="2057400" indent="-228600">
              <a:defRPr kumimoji="1" sz="3200">
                <a:solidFill>
                  <a:srgbClr val="000000"/>
                </a:solidFill>
                <a:latin typeface="Tahoma" pitchFamily="34" charset="0"/>
              </a:defRPr>
            </a:lvl5pPr>
            <a:lvl6pPr marL="25146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6pPr>
            <a:lvl7pPr marL="29718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7pPr>
            <a:lvl8pPr marL="34290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8pPr>
            <a:lvl9pPr marL="38862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9pPr>
          </a:lstStyle>
          <a:p>
            <a:pPr algn="l">
              <a:spcBef>
                <a:spcPct val="0"/>
              </a:spcBef>
              <a:buClrTx/>
              <a:buSzTx/>
              <a:buFontTx/>
              <a:buNone/>
            </a:pPr>
            <a:r>
              <a:rPr kumimoji="0" lang="en-US" altLang="en-US" sz="2000" dirty="0">
                <a:solidFill>
                  <a:schemeClr val="tx1"/>
                </a:solidFill>
                <a:effectLst/>
                <a:latin typeface="Times New Roman" pitchFamily="18" charset="0"/>
                <a:cs typeface="Times New Roman" pitchFamily="18" charset="0"/>
              </a:rPr>
              <a:t>Examples:  </a:t>
            </a:r>
          </a:p>
          <a:p>
            <a:pPr algn="l">
              <a:spcBef>
                <a:spcPct val="0"/>
              </a:spcBef>
              <a:buClrTx/>
              <a:buSzTx/>
              <a:buFontTx/>
              <a:buAutoNum type="arabicPeriod"/>
            </a:pPr>
            <a:r>
              <a:rPr kumimoji="0" lang="en-US" altLang="en-US" sz="2000" dirty="0">
                <a:solidFill>
                  <a:schemeClr val="tx1"/>
                </a:solidFill>
                <a:effectLst/>
                <a:latin typeface="Times New Roman" pitchFamily="18" charset="0"/>
                <a:cs typeface="Times New Roman" pitchFamily="18" charset="0"/>
              </a:rPr>
              <a:t>I have difficulty reading and writing numbers.</a:t>
            </a:r>
          </a:p>
          <a:p>
            <a:pPr algn="l">
              <a:spcBef>
                <a:spcPct val="0"/>
              </a:spcBef>
              <a:buClrTx/>
              <a:buSzTx/>
              <a:buFontTx/>
              <a:buAutoNum type="arabicPeriod"/>
            </a:pPr>
            <a:r>
              <a:rPr kumimoji="0" lang="en-US" altLang="en-US" sz="2000" dirty="0">
                <a:solidFill>
                  <a:schemeClr val="tx1"/>
                </a:solidFill>
                <a:effectLst/>
                <a:latin typeface="Times New Roman" pitchFamily="18" charset="0"/>
              </a:rPr>
              <a:t>I have difficulty taking notes and listening at the same time. </a:t>
            </a:r>
          </a:p>
          <a:p>
            <a:pPr algn="l">
              <a:spcBef>
                <a:spcPct val="0"/>
              </a:spcBef>
              <a:buClrTx/>
              <a:buSzTx/>
              <a:buFontTx/>
              <a:buAutoNum type="arabicPeriod"/>
            </a:pPr>
            <a:r>
              <a:rPr kumimoji="0" lang="en-US" altLang="en-US" sz="2000" dirty="0">
                <a:solidFill>
                  <a:schemeClr val="tx1"/>
                </a:solidFill>
                <a:effectLst/>
                <a:latin typeface="Times New Roman" pitchFamily="18" charset="0"/>
              </a:rPr>
              <a:t>I always need more time to complete written tasks than most people.</a:t>
            </a:r>
          </a:p>
          <a:p>
            <a:pPr algn="l">
              <a:spcBef>
                <a:spcPct val="0"/>
              </a:spcBef>
              <a:buClrTx/>
              <a:buSzTx/>
              <a:buFontTx/>
              <a:buAutoNum type="arabicPeriod"/>
            </a:pPr>
            <a:r>
              <a:rPr kumimoji="0" lang="en-US" altLang="en-US" sz="2000" dirty="0">
                <a:solidFill>
                  <a:schemeClr val="tx1"/>
                </a:solidFill>
                <a:effectLst/>
                <a:latin typeface="Times New Roman" pitchFamily="18" charset="0"/>
              </a:rPr>
              <a:t>I have a difficult time organizing my work once I complete it.  </a:t>
            </a:r>
          </a:p>
          <a:p>
            <a:pPr algn="l">
              <a:spcBef>
                <a:spcPct val="0"/>
              </a:spcBef>
              <a:buClrTx/>
              <a:buSzTx/>
              <a:buFontTx/>
              <a:buNone/>
            </a:pPr>
            <a:endParaRPr kumimoji="0" lang="en-US" altLang="en-US" sz="2000" dirty="0">
              <a:solidFill>
                <a:schemeClr val="tx1"/>
              </a:solidFill>
              <a:effectLst/>
              <a:latin typeface="Times New Roman" pitchFamily="18" charset="0"/>
            </a:endParaRPr>
          </a:p>
          <a:p>
            <a:pPr algn="l">
              <a:spcBef>
                <a:spcPct val="0"/>
              </a:spcBef>
              <a:buClrTx/>
              <a:buSzTx/>
              <a:buFontTx/>
              <a:buNone/>
            </a:pPr>
            <a:r>
              <a:rPr kumimoji="0" lang="en-US" altLang="en-US" sz="1600" b="1" dirty="0">
                <a:solidFill>
                  <a:schemeClr val="tx1"/>
                </a:solidFill>
                <a:effectLst/>
                <a:latin typeface="Times New Roman" pitchFamily="18" charset="0"/>
                <a:cs typeface="Times New Roman" pitchFamily="18" charset="0"/>
              </a:rPr>
              <a:t>Tip: After you have written down your “CHALLENGES,” try to think of what things you have done in the past to make these tasks easier.  These things may be the accommodations you will need in a job or a class. </a:t>
            </a:r>
            <a:endParaRPr kumimoji="0" lang="en-US" altLang="en-US" sz="1600" b="1" dirty="0">
              <a:solidFill>
                <a:schemeClr val="tx1"/>
              </a:solidFill>
              <a:effectLst/>
              <a:latin typeface="Times New Roman" pitchFamily="18" charset="0"/>
            </a:endParaRPr>
          </a:p>
          <a:p>
            <a:pPr algn="l">
              <a:spcBef>
                <a:spcPct val="0"/>
              </a:spcBef>
              <a:buClrTx/>
              <a:buSzTx/>
              <a:buFontTx/>
              <a:buNone/>
            </a:pPr>
            <a:r>
              <a:rPr kumimoji="0" lang="en-US" altLang="en-US" sz="2000" b="1" dirty="0">
                <a:solidFill>
                  <a:schemeClr val="tx1"/>
                </a:solidFill>
                <a:effectLst/>
                <a:latin typeface="Times New Roman" pitchFamily="18" charset="0"/>
              </a:rPr>
              <a:t> </a:t>
            </a:r>
            <a:r>
              <a:rPr kumimoji="0" lang="en-US" altLang="en-US" sz="1400" b="1" dirty="0">
                <a:solidFill>
                  <a:schemeClr val="tx1"/>
                </a:solidFill>
                <a:effectLst/>
                <a:latin typeface="Times New Roman" pitchFamily="18" charset="0"/>
                <a:cs typeface="Times New Roman" pitchFamily="18" charset="0"/>
              </a:rPr>
              <a:t>Learning How To Learn: Getting Into and Surviving College When You Have A Learning Disability, Cobb, J. © 2003</a:t>
            </a:r>
          </a:p>
          <a:p>
            <a:pPr algn="l">
              <a:spcBef>
                <a:spcPct val="0"/>
              </a:spcBef>
              <a:buClrTx/>
              <a:buSzTx/>
              <a:buFontTx/>
              <a:buNone/>
            </a:pPr>
            <a:r>
              <a:rPr kumimoji="0" lang="en-US" altLang="en-US" sz="1400" b="1" dirty="0">
                <a:solidFill>
                  <a:schemeClr val="bg2"/>
                </a:solidFill>
                <a:effectLst/>
                <a:latin typeface="Times New Roman" pitchFamily="18" charset="0"/>
                <a:cs typeface="Times New Roman" pitchFamily="18" charset="0"/>
              </a:rPr>
              <a:t> </a:t>
            </a:r>
          </a:p>
          <a:p>
            <a:pPr algn="l">
              <a:spcBef>
                <a:spcPct val="0"/>
              </a:spcBef>
              <a:buClrTx/>
              <a:buSzTx/>
              <a:buFontTx/>
              <a:buNone/>
            </a:pPr>
            <a:endParaRPr kumimoji="0" lang="en-US" altLang="en-US" sz="1400" b="1" dirty="0">
              <a:solidFill>
                <a:schemeClr val="bg2"/>
              </a:solidFill>
              <a:effectLst/>
              <a:latin typeface="Times New Roman" pitchFamily="18" charset="0"/>
            </a:endParaRPr>
          </a:p>
        </p:txBody>
      </p:sp>
      <p:sp>
        <p:nvSpPr>
          <p:cNvPr id="114694" name="Text Box 6"/>
          <p:cNvSpPr txBox="1">
            <a:spLocks noChangeArrowheads="1"/>
          </p:cNvSpPr>
          <p:nvPr/>
        </p:nvSpPr>
        <p:spPr bwMode="auto">
          <a:xfrm>
            <a:off x="3550589" y="6172200"/>
            <a:ext cx="23542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3200">
                <a:solidFill>
                  <a:srgbClr val="000000"/>
                </a:solidFill>
                <a:latin typeface="Tahoma" pitchFamily="34" charset="0"/>
              </a:defRPr>
            </a:lvl1pPr>
            <a:lvl2pPr marL="742950" indent="-285750">
              <a:defRPr kumimoji="1" sz="3200">
                <a:solidFill>
                  <a:srgbClr val="000000"/>
                </a:solidFill>
                <a:latin typeface="Tahoma" pitchFamily="34" charset="0"/>
              </a:defRPr>
            </a:lvl2pPr>
            <a:lvl3pPr marL="1143000" indent="-228600">
              <a:defRPr kumimoji="1" sz="3200">
                <a:solidFill>
                  <a:srgbClr val="000000"/>
                </a:solidFill>
                <a:latin typeface="Tahoma" pitchFamily="34" charset="0"/>
              </a:defRPr>
            </a:lvl3pPr>
            <a:lvl4pPr marL="1600200" indent="-228600">
              <a:defRPr kumimoji="1" sz="3200">
                <a:solidFill>
                  <a:srgbClr val="000000"/>
                </a:solidFill>
                <a:latin typeface="Tahoma" pitchFamily="34" charset="0"/>
              </a:defRPr>
            </a:lvl4pPr>
            <a:lvl5pPr marL="2057400" indent="-228600">
              <a:defRPr kumimoji="1" sz="3200">
                <a:solidFill>
                  <a:srgbClr val="000000"/>
                </a:solidFill>
                <a:latin typeface="Tahoma" pitchFamily="34" charset="0"/>
              </a:defRPr>
            </a:lvl5pPr>
            <a:lvl6pPr marL="25146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6pPr>
            <a:lvl7pPr marL="29718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7pPr>
            <a:lvl8pPr marL="34290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8pPr>
            <a:lvl9pPr marL="38862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9pPr>
          </a:lstStyle>
          <a:p>
            <a:pPr>
              <a:buFont typeface="Monotype Sorts" pitchFamily="2" charset="2"/>
              <a:buNone/>
            </a:pPr>
            <a:r>
              <a:rPr lang="en-US" altLang="en-US" sz="2000" dirty="0">
                <a:solidFill>
                  <a:srgbClr val="FF0000"/>
                </a:solidFill>
                <a:effectLst/>
              </a:rPr>
              <a:t>Sample Worksheet </a:t>
            </a:r>
          </a:p>
        </p:txBody>
      </p:sp>
    </p:spTree>
    <p:extLst>
      <p:ext uri="{BB962C8B-B14F-4D97-AF65-F5344CB8AC3E}">
        <p14:creationId xmlns:p14="http://schemas.microsoft.com/office/powerpoint/2010/main" val="1743641342"/>
      </p:ext>
    </p:extLst>
  </p:cSld>
  <p:clrMapOvr>
    <a:masterClrMapping/>
  </p:clrMapOvr>
  <mc:AlternateContent xmlns:mc="http://schemas.openxmlformats.org/markup-compatibility/2006" xmlns:p14="http://schemas.microsoft.com/office/powerpoint/2010/main">
    <mc:Choice Requires="p14">
      <p:transition spd="slow" p14:dur="2000" advClick="0" advTm="6000"/>
    </mc:Choice>
    <mc:Fallback xmlns="">
      <p:transition spd="slow" advClick="0" advTm="6000"/>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146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4"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2438400" y="228600"/>
            <a:ext cx="44196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rgbClr val="000000"/>
                </a:solidFill>
                <a:latin typeface="Tahoma" pitchFamily="34" charset="0"/>
              </a:defRPr>
            </a:lvl1pPr>
            <a:lvl2pPr marL="742950" indent="-285750">
              <a:defRPr kumimoji="1" sz="3200">
                <a:solidFill>
                  <a:srgbClr val="000000"/>
                </a:solidFill>
                <a:latin typeface="Tahoma" pitchFamily="34" charset="0"/>
              </a:defRPr>
            </a:lvl2pPr>
            <a:lvl3pPr marL="1143000" indent="-228600">
              <a:defRPr kumimoji="1" sz="3200">
                <a:solidFill>
                  <a:srgbClr val="000000"/>
                </a:solidFill>
                <a:latin typeface="Tahoma" pitchFamily="34" charset="0"/>
              </a:defRPr>
            </a:lvl3pPr>
            <a:lvl4pPr marL="1600200" indent="-228600">
              <a:defRPr kumimoji="1" sz="3200">
                <a:solidFill>
                  <a:srgbClr val="000000"/>
                </a:solidFill>
                <a:latin typeface="Tahoma" pitchFamily="34" charset="0"/>
              </a:defRPr>
            </a:lvl4pPr>
            <a:lvl5pPr marL="2057400" indent="-228600">
              <a:defRPr kumimoji="1" sz="3200">
                <a:solidFill>
                  <a:srgbClr val="000000"/>
                </a:solidFill>
                <a:latin typeface="Tahoma" pitchFamily="34" charset="0"/>
              </a:defRPr>
            </a:lvl5pPr>
            <a:lvl6pPr marL="25146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6pPr>
            <a:lvl7pPr marL="29718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7pPr>
            <a:lvl8pPr marL="34290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8pPr>
            <a:lvl9pPr marL="38862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9pPr>
          </a:lstStyle>
          <a:p>
            <a:pPr algn="ctr">
              <a:spcBef>
                <a:spcPct val="0"/>
              </a:spcBef>
              <a:buClrTx/>
              <a:buSzTx/>
              <a:buFontTx/>
              <a:buNone/>
            </a:pPr>
            <a:r>
              <a:rPr kumimoji="0" lang="en-US" altLang="en-US" sz="2000" b="1" u="sng" dirty="0">
                <a:solidFill>
                  <a:schemeClr val="tx1"/>
                </a:solidFill>
                <a:effectLst/>
                <a:latin typeface="Times New Roman" pitchFamily="18" charset="0"/>
                <a:cs typeface="Times New Roman" pitchFamily="18" charset="0"/>
              </a:rPr>
              <a:t>What are my strengths and challenges</a:t>
            </a:r>
            <a:r>
              <a:rPr kumimoji="0" lang="en-US" altLang="en-US" sz="2000" u="sng" dirty="0">
                <a:solidFill>
                  <a:schemeClr val="tx1"/>
                </a:solidFill>
                <a:effectLst/>
                <a:latin typeface="Times New Roman" pitchFamily="18" charset="0"/>
                <a:cs typeface="Times New Roman" pitchFamily="18" charset="0"/>
              </a:rPr>
              <a:t>?</a:t>
            </a:r>
          </a:p>
          <a:p>
            <a:pPr>
              <a:spcBef>
                <a:spcPct val="0"/>
              </a:spcBef>
              <a:buClrTx/>
              <a:buSzTx/>
              <a:buFontTx/>
              <a:buNone/>
            </a:pPr>
            <a:endParaRPr kumimoji="0" lang="en-US" altLang="en-US" sz="2000" dirty="0">
              <a:solidFill>
                <a:schemeClr val="bg2"/>
              </a:solidFill>
              <a:effectLst/>
              <a:latin typeface="Times New Roman" pitchFamily="18" charset="0"/>
            </a:endParaRPr>
          </a:p>
        </p:txBody>
      </p:sp>
      <p:sp>
        <p:nvSpPr>
          <p:cNvPr id="31747" name="Rectangle 3"/>
          <p:cNvSpPr>
            <a:spLocks noChangeArrowheads="1"/>
          </p:cNvSpPr>
          <p:nvPr/>
        </p:nvSpPr>
        <p:spPr bwMode="auto">
          <a:xfrm>
            <a:off x="304800" y="990600"/>
            <a:ext cx="86106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rgbClr val="000000"/>
                </a:solidFill>
                <a:latin typeface="Tahoma" pitchFamily="34" charset="0"/>
              </a:defRPr>
            </a:lvl1pPr>
            <a:lvl2pPr marL="742950" indent="-285750">
              <a:defRPr kumimoji="1" sz="3200">
                <a:solidFill>
                  <a:srgbClr val="000000"/>
                </a:solidFill>
                <a:latin typeface="Tahoma" pitchFamily="34" charset="0"/>
              </a:defRPr>
            </a:lvl2pPr>
            <a:lvl3pPr marL="1143000" indent="-228600">
              <a:defRPr kumimoji="1" sz="3200">
                <a:solidFill>
                  <a:srgbClr val="000000"/>
                </a:solidFill>
                <a:latin typeface="Tahoma" pitchFamily="34" charset="0"/>
              </a:defRPr>
            </a:lvl3pPr>
            <a:lvl4pPr marL="1600200" indent="-228600">
              <a:defRPr kumimoji="1" sz="3200">
                <a:solidFill>
                  <a:srgbClr val="000000"/>
                </a:solidFill>
                <a:latin typeface="Tahoma" pitchFamily="34" charset="0"/>
              </a:defRPr>
            </a:lvl4pPr>
            <a:lvl5pPr marL="2057400" indent="-228600">
              <a:defRPr kumimoji="1" sz="3200">
                <a:solidFill>
                  <a:srgbClr val="000000"/>
                </a:solidFill>
                <a:latin typeface="Tahoma" pitchFamily="34" charset="0"/>
              </a:defRPr>
            </a:lvl5pPr>
            <a:lvl6pPr marL="25146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6pPr>
            <a:lvl7pPr marL="29718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7pPr>
            <a:lvl8pPr marL="34290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8pPr>
            <a:lvl9pPr marL="38862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9pPr>
          </a:lstStyle>
          <a:p>
            <a:pPr algn="ctr">
              <a:spcBef>
                <a:spcPct val="0"/>
              </a:spcBef>
              <a:buClrTx/>
              <a:buSzTx/>
              <a:buFontTx/>
              <a:buNone/>
            </a:pPr>
            <a:r>
              <a:rPr kumimoji="0" lang="en-US" altLang="en-US" sz="2000" b="1" u="sng" dirty="0">
                <a:solidFill>
                  <a:schemeClr val="tx1"/>
                </a:solidFill>
                <a:effectLst/>
                <a:latin typeface="Times New Roman" pitchFamily="18" charset="0"/>
                <a:cs typeface="Times New Roman" pitchFamily="18" charset="0"/>
              </a:rPr>
              <a:t>ACCOMMODATIONS</a:t>
            </a:r>
          </a:p>
          <a:p>
            <a:pPr algn="ctr">
              <a:spcBef>
                <a:spcPct val="0"/>
              </a:spcBef>
              <a:buClrTx/>
              <a:buSzTx/>
              <a:buFontTx/>
              <a:buNone/>
            </a:pPr>
            <a:r>
              <a:rPr kumimoji="0" lang="en-US" altLang="en-US" sz="1800" b="1" dirty="0">
                <a:solidFill>
                  <a:schemeClr val="tx1"/>
                </a:solidFill>
                <a:effectLst/>
                <a:latin typeface="Times New Roman" pitchFamily="18" charset="0"/>
                <a:cs typeface="Times New Roman" pitchFamily="18" charset="0"/>
              </a:rPr>
              <a:t>“In order to ask for what I need, I need to know what my needs are.”</a:t>
            </a:r>
          </a:p>
          <a:p>
            <a:pPr algn="l">
              <a:spcBef>
                <a:spcPct val="0"/>
              </a:spcBef>
              <a:buClrTx/>
              <a:buSzTx/>
              <a:buFontTx/>
              <a:buNone/>
            </a:pPr>
            <a:endParaRPr kumimoji="0" lang="en-US" altLang="en-US" sz="1800" b="1" dirty="0">
              <a:solidFill>
                <a:schemeClr val="bg2"/>
              </a:solidFill>
              <a:effectLst/>
              <a:latin typeface="Times New Roman" pitchFamily="18" charset="0"/>
            </a:endParaRPr>
          </a:p>
        </p:txBody>
      </p:sp>
      <p:sp>
        <p:nvSpPr>
          <p:cNvPr id="31748" name="Rectangle 4"/>
          <p:cNvSpPr>
            <a:spLocks noChangeArrowheads="1"/>
          </p:cNvSpPr>
          <p:nvPr/>
        </p:nvSpPr>
        <p:spPr bwMode="auto">
          <a:xfrm>
            <a:off x="304800" y="2057400"/>
            <a:ext cx="8610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rgbClr val="000000"/>
                </a:solidFill>
                <a:latin typeface="Tahoma" pitchFamily="34" charset="0"/>
              </a:defRPr>
            </a:lvl1pPr>
            <a:lvl2pPr marL="742950" indent="-285750">
              <a:defRPr kumimoji="1" sz="3200">
                <a:solidFill>
                  <a:srgbClr val="000000"/>
                </a:solidFill>
                <a:latin typeface="Tahoma" pitchFamily="34" charset="0"/>
              </a:defRPr>
            </a:lvl2pPr>
            <a:lvl3pPr marL="1143000" indent="-228600">
              <a:defRPr kumimoji="1" sz="3200">
                <a:solidFill>
                  <a:srgbClr val="000000"/>
                </a:solidFill>
                <a:latin typeface="Tahoma" pitchFamily="34" charset="0"/>
              </a:defRPr>
            </a:lvl3pPr>
            <a:lvl4pPr marL="1600200" indent="-228600">
              <a:defRPr kumimoji="1" sz="3200">
                <a:solidFill>
                  <a:srgbClr val="000000"/>
                </a:solidFill>
                <a:latin typeface="Tahoma" pitchFamily="34" charset="0"/>
              </a:defRPr>
            </a:lvl4pPr>
            <a:lvl5pPr marL="2057400" indent="-228600">
              <a:defRPr kumimoji="1" sz="3200">
                <a:solidFill>
                  <a:srgbClr val="000000"/>
                </a:solidFill>
                <a:latin typeface="Tahoma" pitchFamily="34" charset="0"/>
              </a:defRPr>
            </a:lvl5pPr>
            <a:lvl6pPr marL="25146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6pPr>
            <a:lvl7pPr marL="29718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7pPr>
            <a:lvl8pPr marL="34290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8pPr>
            <a:lvl9pPr marL="38862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9pPr>
          </a:lstStyle>
          <a:p>
            <a:pPr algn="ctr">
              <a:spcBef>
                <a:spcPct val="0"/>
              </a:spcBef>
              <a:buClrTx/>
              <a:buSzTx/>
              <a:buFontTx/>
              <a:buNone/>
            </a:pPr>
            <a:r>
              <a:rPr kumimoji="0" lang="en-US" altLang="en-US" sz="1800" b="1" dirty="0">
                <a:solidFill>
                  <a:schemeClr val="tx1"/>
                </a:solidFill>
                <a:effectLst/>
                <a:latin typeface="Times New Roman" pitchFamily="18" charset="0"/>
                <a:cs typeface="Times New Roman" pitchFamily="18" charset="0"/>
              </a:rPr>
              <a:t>What do I need to make the playing field level?  What works for me in school or at work?  What special needs or conditions do I require through my day?  </a:t>
            </a:r>
          </a:p>
          <a:p>
            <a:pPr>
              <a:spcBef>
                <a:spcPct val="0"/>
              </a:spcBef>
              <a:buClrTx/>
              <a:buSzTx/>
              <a:buFontTx/>
              <a:buNone/>
            </a:pPr>
            <a:r>
              <a:rPr kumimoji="0" lang="en-US" altLang="en-US" sz="1800" dirty="0">
                <a:solidFill>
                  <a:schemeClr val="tx1"/>
                </a:solidFill>
                <a:effectLst/>
                <a:latin typeface="Times New Roman" pitchFamily="18" charset="0"/>
                <a:cs typeface="Times New Roman" pitchFamily="18" charset="0"/>
              </a:rPr>
              <a:t> </a:t>
            </a:r>
          </a:p>
          <a:p>
            <a:pPr algn="l">
              <a:spcBef>
                <a:spcPct val="0"/>
              </a:spcBef>
              <a:buClrTx/>
              <a:buSzTx/>
              <a:buFontTx/>
              <a:buNone/>
            </a:pPr>
            <a:endParaRPr kumimoji="0" lang="en-US" altLang="en-US" sz="1800" dirty="0">
              <a:solidFill>
                <a:schemeClr val="tx1"/>
              </a:solidFill>
              <a:effectLst/>
              <a:latin typeface="Times New Roman" pitchFamily="18" charset="0"/>
            </a:endParaRPr>
          </a:p>
        </p:txBody>
      </p:sp>
      <p:sp>
        <p:nvSpPr>
          <p:cNvPr id="31749" name="Rectangle 5"/>
          <p:cNvSpPr>
            <a:spLocks noChangeArrowheads="1"/>
          </p:cNvSpPr>
          <p:nvPr/>
        </p:nvSpPr>
        <p:spPr bwMode="auto">
          <a:xfrm>
            <a:off x="381000" y="3048000"/>
            <a:ext cx="8458200"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kumimoji="1" sz="3200">
                <a:solidFill>
                  <a:srgbClr val="000000"/>
                </a:solidFill>
                <a:latin typeface="Tahoma" pitchFamily="34" charset="0"/>
              </a:defRPr>
            </a:lvl1pPr>
            <a:lvl2pPr marL="742950" indent="-285750">
              <a:defRPr kumimoji="1" sz="3200">
                <a:solidFill>
                  <a:srgbClr val="000000"/>
                </a:solidFill>
                <a:latin typeface="Tahoma" pitchFamily="34" charset="0"/>
              </a:defRPr>
            </a:lvl2pPr>
            <a:lvl3pPr marL="1143000" indent="-228600">
              <a:defRPr kumimoji="1" sz="3200">
                <a:solidFill>
                  <a:srgbClr val="000000"/>
                </a:solidFill>
                <a:latin typeface="Tahoma" pitchFamily="34" charset="0"/>
              </a:defRPr>
            </a:lvl3pPr>
            <a:lvl4pPr marL="1600200" indent="-228600">
              <a:defRPr kumimoji="1" sz="3200">
                <a:solidFill>
                  <a:srgbClr val="000000"/>
                </a:solidFill>
                <a:latin typeface="Tahoma" pitchFamily="34" charset="0"/>
              </a:defRPr>
            </a:lvl4pPr>
            <a:lvl5pPr marL="2057400" indent="-228600">
              <a:defRPr kumimoji="1" sz="3200">
                <a:solidFill>
                  <a:srgbClr val="000000"/>
                </a:solidFill>
                <a:latin typeface="Tahoma" pitchFamily="34" charset="0"/>
              </a:defRPr>
            </a:lvl5pPr>
            <a:lvl6pPr marL="25146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6pPr>
            <a:lvl7pPr marL="29718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7pPr>
            <a:lvl8pPr marL="34290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8pPr>
            <a:lvl9pPr marL="38862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9pPr>
          </a:lstStyle>
          <a:p>
            <a:pPr algn="l">
              <a:spcBef>
                <a:spcPct val="0"/>
              </a:spcBef>
              <a:buClrTx/>
              <a:buSzTx/>
              <a:buFontTx/>
              <a:buNone/>
            </a:pPr>
            <a:r>
              <a:rPr kumimoji="0" lang="en-US" altLang="en-US" sz="2000" b="1" dirty="0">
                <a:solidFill>
                  <a:schemeClr val="tx1"/>
                </a:solidFill>
                <a:effectLst/>
                <a:latin typeface="Times New Roman" pitchFamily="18" charset="0"/>
                <a:cs typeface="Times New Roman" pitchFamily="18" charset="0"/>
              </a:rPr>
              <a:t>Examples: </a:t>
            </a:r>
          </a:p>
          <a:p>
            <a:pPr algn="l">
              <a:spcBef>
                <a:spcPct val="0"/>
              </a:spcBef>
              <a:buClrTx/>
              <a:buSzTx/>
              <a:buFontTx/>
              <a:buAutoNum type="arabicPeriod"/>
            </a:pPr>
            <a:r>
              <a:rPr kumimoji="0" lang="en-US" altLang="en-US" sz="2000" b="1" dirty="0">
                <a:solidFill>
                  <a:schemeClr val="tx1"/>
                </a:solidFill>
                <a:effectLst/>
                <a:latin typeface="Times New Roman" pitchFamily="18" charset="0"/>
                <a:cs typeface="Times New Roman" pitchFamily="18" charset="0"/>
              </a:rPr>
              <a:t>I need a reader for tests.  </a:t>
            </a:r>
          </a:p>
          <a:p>
            <a:pPr algn="l">
              <a:spcBef>
                <a:spcPct val="0"/>
              </a:spcBef>
              <a:buClrTx/>
              <a:buSzTx/>
              <a:buFontTx/>
              <a:buAutoNum type="arabicPeriod"/>
            </a:pPr>
            <a:r>
              <a:rPr kumimoji="0" lang="en-US" altLang="en-US" sz="2000" b="1" dirty="0">
                <a:solidFill>
                  <a:schemeClr val="tx1"/>
                </a:solidFill>
                <a:effectLst/>
                <a:latin typeface="Times New Roman" pitchFamily="18" charset="0"/>
              </a:rPr>
              <a:t>I need a distraction free environment. </a:t>
            </a:r>
          </a:p>
          <a:p>
            <a:pPr algn="l">
              <a:spcBef>
                <a:spcPct val="0"/>
              </a:spcBef>
              <a:buClrTx/>
              <a:buSzTx/>
              <a:buFontTx/>
              <a:buAutoNum type="arabicPeriod"/>
            </a:pPr>
            <a:r>
              <a:rPr kumimoji="0" lang="en-US" altLang="en-US" sz="2000" b="1" dirty="0">
                <a:solidFill>
                  <a:schemeClr val="tx1"/>
                </a:solidFill>
                <a:effectLst/>
                <a:latin typeface="Times New Roman" pitchFamily="18" charset="0"/>
              </a:rPr>
              <a:t>I need a list that I can check off as I do each task that is asked of me. </a:t>
            </a:r>
          </a:p>
          <a:p>
            <a:pPr algn="l">
              <a:spcBef>
                <a:spcPct val="0"/>
              </a:spcBef>
              <a:buClrTx/>
              <a:buSzTx/>
              <a:buFontTx/>
              <a:buAutoNum type="arabicPeriod"/>
            </a:pPr>
            <a:r>
              <a:rPr kumimoji="0" lang="en-US" altLang="en-US" sz="2000" b="1" dirty="0">
                <a:solidFill>
                  <a:schemeClr val="tx1"/>
                </a:solidFill>
                <a:effectLst/>
                <a:latin typeface="Times New Roman" pitchFamily="18" charset="0"/>
              </a:rPr>
              <a:t>I need to color code files and paper work like study notes. </a:t>
            </a:r>
          </a:p>
          <a:p>
            <a:pPr algn="l">
              <a:spcBef>
                <a:spcPct val="0"/>
              </a:spcBef>
              <a:buClrTx/>
              <a:buSzTx/>
              <a:buFontTx/>
              <a:buNone/>
            </a:pPr>
            <a:endParaRPr kumimoji="0" lang="en-US" altLang="en-US" sz="2000" b="1" dirty="0">
              <a:solidFill>
                <a:schemeClr val="tx1"/>
              </a:solidFill>
              <a:effectLst/>
              <a:latin typeface="Times New Roman" pitchFamily="18" charset="0"/>
            </a:endParaRPr>
          </a:p>
          <a:p>
            <a:pPr algn="l">
              <a:spcBef>
                <a:spcPct val="0"/>
              </a:spcBef>
              <a:buClrTx/>
              <a:buSzTx/>
              <a:buFontTx/>
              <a:buNone/>
            </a:pPr>
            <a:r>
              <a:rPr kumimoji="0" lang="en-US" altLang="en-US" sz="1600" b="1" dirty="0">
                <a:solidFill>
                  <a:schemeClr val="tx1"/>
                </a:solidFill>
                <a:effectLst/>
                <a:latin typeface="Times New Roman" pitchFamily="18" charset="0"/>
                <a:cs typeface="Times New Roman" pitchFamily="18" charset="0"/>
              </a:rPr>
              <a:t>Tip: This should be filled out for each task/class.  </a:t>
            </a:r>
          </a:p>
          <a:p>
            <a:pPr algn="l">
              <a:spcBef>
                <a:spcPct val="0"/>
              </a:spcBef>
              <a:buClrTx/>
              <a:buSzTx/>
              <a:buFontTx/>
              <a:buNone/>
            </a:pPr>
            <a:endParaRPr kumimoji="0" lang="en-US" altLang="en-US" sz="1600" b="1" dirty="0">
              <a:solidFill>
                <a:schemeClr val="tx1"/>
              </a:solidFill>
              <a:effectLst/>
              <a:latin typeface="Times New Roman" pitchFamily="18" charset="0"/>
              <a:cs typeface="Times New Roman" pitchFamily="18" charset="0"/>
            </a:endParaRPr>
          </a:p>
          <a:p>
            <a:pPr algn="l">
              <a:spcBef>
                <a:spcPct val="0"/>
              </a:spcBef>
              <a:buClrTx/>
              <a:buSzTx/>
              <a:buFontTx/>
              <a:buNone/>
            </a:pPr>
            <a:r>
              <a:rPr kumimoji="0" lang="en-US" altLang="en-US" sz="1600" b="1" dirty="0">
                <a:solidFill>
                  <a:schemeClr val="tx1"/>
                </a:solidFill>
                <a:effectLst/>
                <a:latin typeface="Times New Roman" pitchFamily="18" charset="0"/>
                <a:cs typeface="Times New Roman" pitchFamily="18" charset="0"/>
              </a:rPr>
              <a:t>Learning How To Learn:  Getting Into and Surviving College When You Have A Learning Disability, ©Cobb, J., 2003</a:t>
            </a:r>
          </a:p>
          <a:p>
            <a:pPr algn="l">
              <a:spcBef>
                <a:spcPct val="0"/>
              </a:spcBef>
              <a:buClrTx/>
              <a:buSzTx/>
              <a:buFontTx/>
              <a:buNone/>
            </a:pPr>
            <a:endParaRPr kumimoji="0" lang="en-US" altLang="en-US" sz="1600" b="1" dirty="0">
              <a:solidFill>
                <a:schemeClr val="tx1"/>
              </a:solidFill>
              <a:effectLst/>
              <a:latin typeface="Times New Roman" pitchFamily="18" charset="0"/>
              <a:cs typeface="Times New Roman" pitchFamily="18" charset="0"/>
            </a:endParaRPr>
          </a:p>
          <a:p>
            <a:pPr algn="l">
              <a:spcBef>
                <a:spcPct val="0"/>
              </a:spcBef>
              <a:buClrTx/>
              <a:buSzTx/>
              <a:buFontTx/>
              <a:buNone/>
            </a:pPr>
            <a:endParaRPr kumimoji="0" lang="en-US" altLang="en-US" sz="1600" b="1" dirty="0">
              <a:solidFill>
                <a:schemeClr val="bg2"/>
              </a:solidFill>
              <a:effectLst/>
              <a:latin typeface="Times New Roman" pitchFamily="18" charset="0"/>
            </a:endParaRPr>
          </a:p>
        </p:txBody>
      </p:sp>
      <p:sp>
        <p:nvSpPr>
          <p:cNvPr id="115718" name="Text Box 6"/>
          <p:cNvSpPr txBox="1">
            <a:spLocks noChangeArrowheads="1"/>
          </p:cNvSpPr>
          <p:nvPr/>
        </p:nvSpPr>
        <p:spPr bwMode="auto">
          <a:xfrm>
            <a:off x="3510756" y="6038850"/>
            <a:ext cx="22748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3200">
                <a:solidFill>
                  <a:srgbClr val="000000"/>
                </a:solidFill>
                <a:latin typeface="Tahoma" pitchFamily="34" charset="0"/>
              </a:defRPr>
            </a:lvl1pPr>
            <a:lvl2pPr marL="742950" indent="-285750">
              <a:defRPr kumimoji="1" sz="3200">
                <a:solidFill>
                  <a:srgbClr val="000000"/>
                </a:solidFill>
                <a:latin typeface="Tahoma" pitchFamily="34" charset="0"/>
              </a:defRPr>
            </a:lvl2pPr>
            <a:lvl3pPr marL="1143000" indent="-228600">
              <a:defRPr kumimoji="1" sz="3200">
                <a:solidFill>
                  <a:srgbClr val="000000"/>
                </a:solidFill>
                <a:latin typeface="Tahoma" pitchFamily="34" charset="0"/>
              </a:defRPr>
            </a:lvl3pPr>
            <a:lvl4pPr marL="1600200" indent="-228600">
              <a:defRPr kumimoji="1" sz="3200">
                <a:solidFill>
                  <a:srgbClr val="000000"/>
                </a:solidFill>
                <a:latin typeface="Tahoma" pitchFamily="34" charset="0"/>
              </a:defRPr>
            </a:lvl4pPr>
            <a:lvl5pPr marL="2057400" indent="-228600">
              <a:defRPr kumimoji="1" sz="3200">
                <a:solidFill>
                  <a:srgbClr val="000000"/>
                </a:solidFill>
                <a:latin typeface="Tahoma" pitchFamily="34" charset="0"/>
              </a:defRPr>
            </a:lvl5pPr>
            <a:lvl6pPr marL="25146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6pPr>
            <a:lvl7pPr marL="29718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7pPr>
            <a:lvl8pPr marL="34290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8pPr>
            <a:lvl9pPr marL="3886200" indent="-228600" algn="ctr" eaLnBrk="0" fontAlgn="base" hangingPunct="0">
              <a:spcBef>
                <a:spcPct val="20000"/>
              </a:spcBef>
              <a:spcAft>
                <a:spcPct val="0"/>
              </a:spcAft>
              <a:buClr>
                <a:schemeClr val="folHlink"/>
              </a:buClr>
              <a:buSzPct val="75000"/>
              <a:buFont typeface="Monotype Sorts" pitchFamily="2" charset="2"/>
              <a:buChar char="n"/>
              <a:defRPr kumimoji="1" sz="3200">
                <a:solidFill>
                  <a:srgbClr val="000000"/>
                </a:solidFill>
                <a:latin typeface="Tahoma" pitchFamily="34" charset="0"/>
              </a:defRPr>
            </a:lvl9pPr>
          </a:lstStyle>
          <a:p>
            <a:pPr>
              <a:buFont typeface="Monotype Sorts" pitchFamily="2" charset="2"/>
              <a:buNone/>
            </a:pPr>
            <a:r>
              <a:rPr lang="en-US" altLang="en-US" sz="2000" dirty="0">
                <a:solidFill>
                  <a:srgbClr val="FF0000"/>
                </a:solidFill>
                <a:effectLst/>
              </a:rPr>
              <a:t>Sample Worksheet</a:t>
            </a:r>
          </a:p>
        </p:txBody>
      </p:sp>
    </p:spTree>
    <p:extLst>
      <p:ext uri="{BB962C8B-B14F-4D97-AF65-F5344CB8AC3E}">
        <p14:creationId xmlns:p14="http://schemas.microsoft.com/office/powerpoint/2010/main" val="3876391898"/>
      </p:ext>
    </p:extLst>
  </p:cSld>
  <p:clrMapOvr>
    <a:masterClrMapping/>
  </p:clrMapOvr>
  <mc:AlternateContent xmlns:mc="http://schemas.openxmlformats.org/markup-compatibility/2006" xmlns:p14="http://schemas.microsoft.com/office/powerpoint/2010/main">
    <mc:Choice Requires="p14">
      <p:transition spd="slow" p14:dur="2000" advClick="0" advTm="6000"/>
    </mc:Choice>
    <mc:Fallback xmlns="">
      <p:transition spd="slow" advClick="0" advTm="6000"/>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157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8" grpId="0"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33</TotalTime>
  <Words>490</Words>
  <Application>Microsoft Macintosh PowerPoint</Application>
  <PresentationFormat>On-screen Show (4:3)</PresentationFormat>
  <Paragraphs>57</Paragraphs>
  <Slides>4</Slides>
  <Notes>2</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Apothecary</vt:lpstr>
      <vt:lpstr>Being a Self Advocate </vt:lpstr>
      <vt:lpstr>PowerPoint Presentation</vt:lpstr>
      <vt:lpstr>PowerPoint Presentation</vt:lpstr>
      <vt:lpstr>PowerPoint Presentation</vt:lpstr>
    </vt:vector>
  </TitlesOfParts>
  <Company>Social Security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Bing a Self Advocate</dc:title>
  <dc:creator>889123</dc:creator>
  <cp:lastModifiedBy>Lindsay Babayan</cp:lastModifiedBy>
  <cp:revision>5</cp:revision>
  <dcterms:created xsi:type="dcterms:W3CDTF">2015-03-25T15:04:32Z</dcterms:created>
  <dcterms:modified xsi:type="dcterms:W3CDTF">2015-03-26T15:26:30Z</dcterms:modified>
</cp:coreProperties>
</file>